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drawing9.xml" ContentType="application/vnd.ms-office.drawingml.diagramDrawing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diagrams/quickStyle9.xml" ContentType="application/vnd.openxmlformats-officedocument.drawingml.diagramStyl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Override PartName="/ppt/slides/slide23.xml" ContentType="application/vnd.openxmlformats-officedocument.presentationml.slide+xml"/>
  <Override PartName="/ppt/slideLayouts/slideLayout22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  <p:sldMasterId id="2147483688" r:id="rId2"/>
  </p:sldMasterIdLst>
  <p:notesMasterIdLst>
    <p:notesMasterId r:id="rId33"/>
  </p:notesMasterIdLst>
  <p:handoutMasterIdLst>
    <p:handoutMasterId r:id="rId34"/>
  </p:handoutMasterIdLst>
  <p:sldIdLst>
    <p:sldId id="348" r:id="rId3"/>
    <p:sldId id="349" r:id="rId4"/>
    <p:sldId id="350" r:id="rId5"/>
    <p:sldId id="351" r:id="rId6"/>
    <p:sldId id="290" r:id="rId7"/>
    <p:sldId id="287" r:id="rId8"/>
    <p:sldId id="292" r:id="rId9"/>
    <p:sldId id="352" r:id="rId10"/>
    <p:sldId id="326" r:id="rId11"/>
    <p:sldId id="353" r:id="rId12"/>
    <p:sldId id="335" r:id="rId13"/>
    <p:sldId id="294" r:id="rId14"/>
    <p:sldId id="339" r:id="rId15"/>
    <p:sldId id="340" r:id="rId16"/>
    <p:sldId id="341" r:id="rId17"/>
    <p:sldId id="358" r:id="rId18"/>
    <p:sldId id="359" r:id="rId19"/>
    <p:sldId id="360" r:id="rId20"/>
    <p:sldId id="330" r:id="rId21"/>
    <p:sldId id="373" r:id="rId22"/>
    <p:sldId id="374" r:id="rId23"/>
    <p:sldId id="310" r:id="rId24"/>
    <p:sldId id="331" r:id="rId25"/>
    <p:sldId id="372" r:id="rId26"/>
    <p:sldId id="363" r:id="rId27"/>
    <p:sldId id="376" r:id="rId28"/>
    <p:sldId id="365" r:id="rId29"/>
    <p:sldId id="364" r:id="rId30"/>
    <p:sldId id="366" r:id="rId31"/>
    <p:sldId id="334" r:id="rId32"/>
  </p:sldIdLst>
  <p:sldSz cx="9906000" cy="6858000" type="A4"/>
  <p:notesSz cx="6797675" cy="9926638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clrMru>
    <a:srgbClr val="FFFFFF"/>
    <a:srgbClr val="000000"/>
    <a:srgbClr val="002D62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33" autoAdjust="0"/>
    <p:restoredTop sz="99874" autoAdjust="0"/>
  </p:normalViewPr>
  <p:slideViewPr>
    <p:cSldViewPr>
      <p:cViewPr varScale="1">
        <p:scale>
          <a:sx n="96" d="100"/>
          <a:sy n="96" d="100"/>
        </p:scale>
        <p:origin x="-108" y="-288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550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E6EBAB-3098-4425-86FC-21F3D72BE960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FD193B24-A5CE-4193-9312-197D1391C520}">
      <dgm:prSet phldrT="[Text]" custT="1"/>
      <dgm:spPr/>
      <dgm:t>
        <a:bodyPr/>
        <a:lstStyle/>
        <a:p>
          <a:r>
            <a:rPr lang="en-AU" sz="1200" dirty="0" smtClean="0"/>
            <a:t>Unlimited need in society.</a:t>
          </a:r>
        </a:p>
        <a:p>
          <a:r>
            <a:rPr lang="en-AU" sz="1200" dirty="0" smtClean="0"/>
            <a:t>Divergent demands of stakeholders, participants, funders.</a:t>
          </a:r>
        </a:p>
        <a:p>
          <a:r>
            <a:rPr lang="en-AU" sz="1200" dirty="0" smtClean="0"/>
            <a:t>Lack of alignment/shared understanding of the organisation’s purpose.</a:t>
          </a:r>
        </a:p>
        <a:p>
          <a:r>
            <a:rPr lang="en-AU" sz="1200" dirty="0" smtClean="0"/>
            <a:t>Changes in the organisation and the external landscape.</a:t>
          </a:r>
          <a:endParaRPr lang="en-AU" sz="1200" dirty="0"/>
        </a:p>
      </dgm:t>
    </dgm:pt>
    <dgm:pt modelId="{A64B0A9D-14EC-4A5B-8831-086D1F3CD6F3}" type="parTrans" cxnId="{764B2DC6-5A8E-4195-BA9F-05C3897ABE14}">
      <dgm:prSet/>
      <dgm:spPr/>
      <dgm:t>
        <a:bodyPr/>
        <a:lstStyle/>
        <a:p>
          <a:endParaRPr lang="en-AU" sz="1200"/>
        </a:p>
      </dgm:t>
    </dgm:pt>
    <dgm:pt modelId="{FA7FC116-BF04-477A-876F-7E09F08EE1B0}" type="sibTrans" cxnId="{764B2DC6-5A8E-4195-BA9F-05C3897ABE14}">
      <dgm:prSet/>
      <dgm:spPr/>
      <dgm:t>
        <a:bodyPr/>
        <a:lstStyle/>
        <a:p>
          <a:endParaRPr lang="en-AU" sz="1200"/>
        </a:p>
      </dgm:t>
    </dgm:pt>
    <dgm:pt modelId="{41CE7E3D-246A-428A-9A4F-95D27D757426}">
      <dgm:prSet phldrT="[Text]" custT="1"/>
      <dgm:spPr/>
      <dgm:t>
        <a:bodyPr/>
        <a:lstStyle/>
        <a:p>
          <a:r>
            <a:rPr lang="en-AU" sz="1200" dirty="0" smtClean="0"/>
            <a:t>Organisations try to become all things to all people and diversify.</a:t>
          </a:r>
        </a:p>
        <a:p>
          <a:r>
            <a:rPr lang="en-AU" sz="1200" dirty="0" smtClean="0"/>
            <a:t>Lose sight of their original purpose. </a:t>
          </a:r>
        </a:p>
        <a:p>
          <a:r>
            <a:rPr lang="en-AU" sz="1200" dirty="0" smtClean="0"/>
            <a:t>Tailor their programs to what they perceive the funders want or</a:t>
          </a:r>
        </a:p>
        <a:p>
          <a:r>
            <a:rPr lang="en-AU" sz="1200" dirty="0" smtClean="0"/>
            <a:t>Create new programs and lose focus.</a:t>
          </a:r>
          <a:endParaRPr lang="en-AU" sz="1200" dirty="0"/>
        </a:p>
      </dgm:t>
    </dgm:pt>
    <dgm:pt modelId="{17FA03E9-E384-4BA8-B4E9-E2C2BC545288}" type="parTrans" cxnId="{EDBFE64D-A008-46F6-A877-633A044BF46B}">
      <dgm:prSet/>
      <dgm:spPr/>
      <dgm:t>
        <a:bodyPr/>
        <a:lstStyle/>
        <a:p>
          <a:endParaRPr lang="en-AU" sz="1200"/>
        </a:p>
      </dgm:t>
    </dgm:pt>
    <dgm:pt modelId="{E900CAAA-5A81-4BC2-B1FC-3C33D6BC7260}" type="sibTrans" cxnId="{EDBFE64D-A008-46F6-A877-633A044BF46B}">
      <dgm:prSet/>
      <dgm:spPr/>
      <dgm:t>
        <a:bodyPr/>
        <a:lstStyle/>
        <a:p>
          <a:endParaRPr lang="en-AU" sz="1200"/>
        </a:p>
      </dgm:t>
    </dgm:pt>
    <dgm:pt modelId="{A2149812-A319-4E33-8C7B-2F18DB2146D7}">
      <dgm:prSet phldrT="[Text]" custT="1"/>
      <dgm:spPr/>
      <dgm:t>
        <a:bodyPr/>
        <a:lstStyle/>
        <a:p>
          <a:r>
            <a:rPr lang="en-AU" sz="1200" dirty="0" smtClean="0"/>
            <a:t>Organisations are not seeing the results they expected leads  to disappointment and frustration.</a:t>
          </a:r>
        </a:p>
        <a:p>
          <a:r>
            <a:rPr lang="en-AU" sz="1200" dirty="0" smtClean="0"/>
            <a:t>Staff suffer burn out as they try to manage so many programs with often disappointing results.</a:t>
          </a:r>
        </a:p>
        <a:p>
          <a:r>
            <a:rPr lang="en-AU" sz="1200" dirty="0" smtClean="0"/>
            <a:t>Difficult to tell a clear and compelling story to funders  so less funds available.</a:t>
          </a:r>
          <a:endParaRPr lang="en-AU" sz="1200" dirty="0"/>
        </a:p>
      </dgm:t>
    </dgm:pt>
    <dgm:pt modelId="{43D4A60A-841B-4818-92D2-7FBFFB49D161}" type="parTrans" cxnId="{CE2F04A3-816F-4875-A48B-F777096F015D}">
      <dgm:prSet/>
      <dgm:spPr/>
      <dgm:t>
        <a:bodyPr/>
        <a:lstStyle/>
        <a:p>
          <a:endParaRPr lang="en-AU"/>
        </a:p>
      </dgm:t>
    </dgm:pt>
    <dgm:pt modelId="{DB0487A5-705C-4E0C-8AD2-252924FEF268}" type="sibTrans" cxnId="{CE2F04A3-816F-4875-A48B-F777096F015D}">
      <dgm:prSet/>
      <dgm:spPr/>
      <dgm:t>
        <a:bodyPr/>
        <a:lstStyle/>
        <a:p>
          <a:endParaRPr lang="en-AU"/>
        </a:p>
      </dgm:t>
    </dgm:pt>
    <dgm:pt modelId="{9FA61F7D-B218-4EF2-B4FF-E56957872394}" type="pres">
      <dgm:prSet presAssocID="{D2E6EBAB-3098-4425-86FC-21F3D72BE96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92317D98-4C45-4EE2-8E03-AA84E0E71A5E}" type="pres">
      <dgm:prSet presAssocID="{FD193B24-A5CE-4193-9312-197D1391C520}" presName="dummy" presStyleCnt="0"/>
      <dgm:spPr/>
    </dgm:pt>
    <dgm:pt modelId="{D10D828B-E86B-4945-BEEB-9694197818C7}" type="pres">
      <dgm:prSet presAssocID="{FD193B24-A5CE-4193-9312-197D1391C520}" presName="node" presStyleLbl="revTx" presStyleIdx="0" presStyleCnt="3" custScaleX="115890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CA677F8-91B8-4D59-B922-C1B992EAF66A}" type="pres">
      <dgm:prSet presAssocID="{FA7FC116-BF04-477A-876F-7E09F08EE1B0}" presName="sibTrans" presStyleLbl="node1" presStyleIdx="0" presStyleCnt="3"/>
      <dgm:spPr/>
      <dgm:t>
        <a:bodyPr/>
        <a:lstStyle/>
        <a:p>
          <a:endParaRPr lang="en-AU"/>
        </a:p>
      </dgm:t>
    </dgm:pt>
    <dgm:pt modelId="{FAE26A95-C90C-4C53-9DE7-46D25E69CB4B}" type="pres">
      <dgm:prSet presAssocID="{41CE7E3D-246A-428A-9A4F-95D27D757426}" presName="dummy" presStyleCnt="0"/>
      <dgm:spPr/>
    </dgm:pt>
    <dgm:pt modelId="{A4FD6E2A-0AE6-48CF-9B35-61DFCE612369}" type="pres">
      <dgm:prSet presAssocID="{41CE7E3D-246A-428A-9A4F-95D27D757426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1B44244-6B2A-451C-92D6-A0E8D438C5BC}" type="pres">
      <dgm:prSet presAssocID="{E900CAAA-5A81-4BC2-B1FC-3C33D6BC7260}" presName="sibTrans" presStyleLbl="node1" presStyleIdx="1" presStyleCnt="3"/>
      <dgm:spPr/>
      <dgm:t>
        <a:bodyPr/>
        <a:lstStyle/>
        <a:p>
          <a:endParaRPr lang="en-AU"/>
        </a:p>
      </dgm:t>
    </dgm:pt>
    <dgm:pt modelId="{59FB5E6C-30F6-4D6E-AC49-0A775D161D79}" type="pres">
      <dgm:prSet presAssocID="{A2149812-A319-4E33-8C7B-2F18DB2146D7}" presName="dummy" presStyleCnt="0"/>
      <dgm:spPr/>
    </dgm:pt>
    <dgm:pt modelId="{B10130C4-3CAB-45D6-9586-D3E7395A3D99}" type="pres">
      <dgm:prSet presAssocID="{A2149812-A319-4E33-8C7B-2F18DB2146D7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7E19D091-BA83-46E2-9881-17294323BE6F}" type="pres">
      <dgm:prSet presAssocID="{DB0487A5-705C-4E0C-8AD2-252924FEF268}" presName="sibTrans" presStyleLbl="node1" presStyleIdx="2" presStyleCnt="3"/>
      <dgm:spPr/>
      <dgm:t>
        <a:bodyPr/>
        <a:lstStyle/>
        <a:p>
          <a:endParaRPr lang="en-AU"/>
        </a:p>
      </dgm:t>
    </dgm:pt>
  </dgm:ptLst>
  <dgm:cxnLst>
    <dgm:cxn modelId="{8B06805B-802F-4C26-850C-59B236C4564D}" type="presOf" srcId="{A2149812-A319-4E33-8C7B-2F18DB2146D7}" destId="{B10130C4-3CAB-45D6-9586-D3E7395A3D99}" srcOrd="0" destOrd="0" presId="urn:microsoft.com/office/officeart/2005/8/layout/cycle1"/>
    <dgm:cxn modelId="{EDBFE64D-A008-46F6-A877-633A044BF46B}" srcId="{D2E6EBAB-3098-4425-86FC-21F3D72BE960}" destId="{41CE7E3D-246A-428A-9A4F-95D27D757426}" srcOrd="1" destOrd="0" parTransId="{17FA03E9-E384-4BA8-B4E9-E2C2BC545288}" sibTransId="{E900CAAA-5A81-4BC2-B1FC-3C33D6BC7260}"/>
    <dgm:cxn modelId="{7FA16FB3-0A4B-449C-A8A5-27A489DF2748}" type="presOf" srcId="{E900CAAA-5A81-4BC2-B1FC-3C33D6BC7260}" destId="{51B44244-6B2A-451C-92D6-A0E8D438C5BC}" srcOrd="0" destOrd="0" presId="urn:microsoft.com/office/officeart/2005/8/layout/cycle1"/>
    <dgm:cxn modelId="{5F9C518F-7022-469E-A6F9-B49B5D99C989}" type="presOf" srcId="{41CE7E3D-246A-428A-9A4F-95D27D757426}" destId="{A4FD6E2A-0AE6-48CF-9B35-61DFCE612369}" srcOrd="0" destOrd="0" presId="urn:microsoft.com/office/officeart/2005/8/layout/cycle1"/>
    <dgm:cxn modelId="{764B2DC6-5A8E-4195-BA9F-05C3897ABE14}" srcId="{D2E6EBAB-3098-4425-86FC-21F3D72BE960}" destId="{FD193B24-A5CE-4193-9312-197D1391C520}" srcOrd="0" destOrd="0" parTransId="{A64B0A9D-14EC-4A5B-8831-086D1F3CD6F3}" sibTransId="{FA7FC116-BF04-477A-876F-7E09F08EE1B0}"/>
    <dgm:cxn modelId="{47A9BD4B-BB4E-46A3-86BE-CC7BAEF772E4}" type="presOf" srcId="{D2E6EBAB-3098-4425-86FC-21F3D72BE960}" destId="{9FA61F7D-B218-4EF2-B4FF-E56957872394}" srcOrd="0" destOrd="0" presId="urn:microsoft.com/office/officeart/2005/8/layout/cycle1"/>
    <dgm:cxn modelId="{F2A5FCBF-A997-4715-9CC4-DBE156DCBA7E}" type="presOf" srcId="{DB0487A5-705C-4E0C-8AD2-252924FEF268}" destId="{7E19D091-BA83-46E2-9881-17294323BE6F}" srcOrd="0" destOrd="0" presId="urn:microsoft.com/office/officeart/2005/8/layout/cycle1"/>
    <dgm:cxn modelId="{CE2F04A3-816F-4875-A48B-F777096F015D}" srcId="{D2E6EBAB-3098-4425-86FC-21F3D72BE960}" destId="{A2149812-A319-4E33-8C7B-2F18DB2146D7}" srcOrd="2" destOrd="0" parTransId="{43D4A60A-841B-4818-92D2-7FBFFB49D161}" sibTransId="{DB0487A5-705C-4E0C-8AD2-252924FEF268}"/>
    <dgm:cxn modelId="{09A29972-3CAA-4190-828F-3E2D1D504AA1}" type="presOf" srcId="{FA7FC116-BF04-477A-876F-7E09F08EE1B0}" destId="{ECA677F8-91B8-4D59-B922-C1B992EAF66A}" srcOrd="0" destOrd="0" presId="urn:microsoft.com/office/officeart/2005/8/layout/cycle1"/>
    <dgm:cxn modelId="{B3340E82-8A76-40B0-9A64-B7375A635CE2}" type="presOf" srcId="{FD193B24-A5CE-4193-9312-197D1391C520}" destId="{D10D828B-E86B-4945-BEEB-9694197818C7}" srcOrd="0" destOrd="0" presId="urn:microsoft.com/office/officeart/2005/8/layout/cycle1"/>
    <dgm:cxn modelId="{B7E37E8E-C835-49F6-8397-4E61C6C8DC24}" type="presParOf" srcId="{9FA61F7D-B218-4EF2-B4FF-E56957872394}" destId="{92317D98-4C45-4EE2-8E03-AA84E0E71A5E}" srcOrd="0" destOrd="0" presId="urn:microsoft.com/office/officeart/2005/8/layout/cycle1"/>
    <dgm:cxn modelId="{0E6CAD80-C307-4007-899F-FBAE68689153}" type="presParOf" srcId="{9FA61F7D-B218-4EF2-B4FF-E56957872394}" destId="{D10D828B-E86B-4945-BEEB-9694197818C7}" srcOrd="1" destOrd="0" presId="urn:microsoft.com/office/officeart/2005/8/layout/cycle1"/>
    <dgm:cxn modelId="{FD54706E-77CD-4E0E-A016-7052845794AB}" type="presParOf" srcId="{9FA61F7D-B218-4EF2-B4FF-E56957872394}" destId="{ECA677F8-91B8-4D59-B922-C1B992EAF66A}" srcOrd="2" destOrd="0" presId="urn:microsoft.com/office/officeart/2005/8/layout/cycle1"/>
    <dgm:cxn modelId="{4A5214DF-9833-47E8-AA19-C858F9D52B24}" type="presParOf" srcId="{9FA61F7D-B218-4EF2-B4FF-E56957872394}" destId="{FAE26A95-C90C-4C53-9DE7-46D25E69CB4B}" srcOrd="3" destOrd="0" presId="urn:microsoft.com/office/officeart/2005/8/layout/cycle1"/>
    <dgm:cxn modelId="{C494E351-CD93-4B15-81B8-631EA5FC3B5A}" type="presParOf" srcId="{9FA61F7D-B218-4EF2-B4FF-E56957872394}" destId="{A4FD6E2A-0AE6-48CF-9B35-61DFCE612369}" srcOrd="4" destOrd="0" presId="urn:microsoft.com/office/officeart/2005/8/layout/cycle1"/>
    <dgm:cxn modelId="{7F18FD68-D154-49BF-8C17-DB33F145405B}" type="presParOf" srcId="{9FA61F7D-B218-4EF2-B4FF-E56957872394}" destId="{51B44244-6B2A-451C-92D6-A0E8D438C5BC}" srcOrd="5" destOrd="0" presId="urn:microsoft.com/office/officeart/2005/8/layout/cycle1"/>
    <dgm:cxn modelId="{6AE1169C-8D62-4453-A486-4AF836E80D70}" type="presParOf" srcId="{9FA61F7D-B218-4EF2-B4FF-E56957872394}" destId="{59FB5E6C-30F6-4D6E-AC49-0A775D161D79}" srcOrd="6" destOrd="0" presId="urn:microsoft.com/office/officeart/2005/8/layout/cycle1"/>
    <dgm:cxn modelId="{E139DA52-2986-4E5F-802F-71A8E8281789}" type="presParOf" srcId="{9FA61F7D-B218-4EF2-B4FF-E56957872394}" destId="{B10130C4-3CAB-45D6-9586-D3E7395A3D99}" srcOrd="7" destOrd="0" presId="urn:microsoft.com/office/officeart/2005/8/layout/cycle1"/>
    <dgm:cxn modelId="{815E9D86-827E-4995-87B1-6CE652BC40D9}" type="presParOf" srcId="{9FA61F7D-B218-4EF2-B4FF-E56957872394}" destId="{7E19D091-BA83-46E2-9881-17294323BE6F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E6EBAB-3098-4425-86FC-21F3D72BE960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FD193B24-A5CE-4193-9312-197D1391C520}">
      <dgm:prSet phldrT="[Text]"/>
      <dgm:spPr/>
      <dgm:t>
        <a:bodyPr/>
        <a:lstStyle/>
        <a:p>
          <a:r>
            <a:rPr lang="en-AU" dirty="0" smtClean="0"/>
            <a:t>Organisations are not seeing the results they expected leads  to disappointment and frustration.</a:t>
          </a:r>
        </a:p>
        <a:p>
          <a:r>
            <a:rPr lang="en-AU" dirty="0" smtClean="0"/>
            <a:t>Staff suffer burn out as they try to manage so many programs with often disappointing results.</a:t>
          </a:r>
        </a:p>
        <a:p>
          <a:r>
            <a:rPr lang="en-AU" dirty="0" smtClean="0"/>
            <a:t>Difficult to tell a clear and compelling story to funders  so less funds available.</a:t>
          </a:r>
          <a:endParaRPr lang="en-AU" dirty="0"/>
        </a:p>
      </dgm:t>
    </dgm:pt>
    <dgm:pt modelId="{A64B0A9D-14EC-4A5B-8831-086D1F3CD6F3}" type="parTrans" cxnId="{764B2DC6-5A8E-4195-BA9F-05C3897ABE14}">
      <dgm:prSet/>
      <dgm:spPr/>
      <dgm:t>
        <a:bodyPr/>
        <a:lstStyle/>
        <a:p>
          <a:endParaRPr lang="en-AU"/>
        </a:p>
      </dgm:t>
    </dgm:pt>
    <dgm:pt modelId="{FA7FC116-BF04-477A-876F-7E09F08EE1B0}" type="sibTrans" cxnId="{764B2DC6-5A8E-4195-BA9F-05C3897ABE14}">
      <dgm:prSet/>
      <dgm:spPr/>
      <dgm:t>
        <a:bodyPr/>
        <a:lstStyle/>
        <a:p>
          <a:endParaRPr lang="en-AU"/>
        </a:p>
      </dgm:t>
    </dgm:pt>
    <dgm:pt modelId="{29D86A6D-F9DC-443B-A9B4-A14B21318C07}">
      <dgm:prSet phldrT="[Text]"/>
      <dgm:spPr/>
      <dgm:t>
        <a:bodyPr/>
        <a:lstStyle/>
        <a:p>
          <a:r>
            <a:rPr lang="en-AU" dirty="0" smtClean="0"/>
            <a:t>Unlimited need in society.</a:t>
          </a:r>
        </a:p>
        <a:p>
          <a:r>
            <a:rPr lang="en-AU" dirty="0" smtClean="0"/>
            <a:t>Divergent demands of stakeholders, participants, funders.</a:t>
          </a:r>
        </a:p>
        <a:p>
          <a:r>
            <a:rPr lang="en-AU" dirty="0" smtClean="0"/>
            <a:t>Lack of alignment/shared understanding of the organisation’s purpose.</a:t>
          </a:r>
        </a:p>
        <a:p>
          <a:r>
            <a:rPr lang="en-AU" dirty="0" smtClean="0"/>
            <a:t>Changes in the organisation and the external landscape.</a:t>
          </a:r>
          <a:endParaRPr lang="en-AU" dirty="0"/>
        </a:p>
      </dgm:t>
    </dgm:pt>
    <dgm:pt modelId="{AEFF3414-7D8C-4229-BF29-129CF8C1FC2F}" type="parTrans" cxnId="{2358A4E0-70BB-48D1-8E61-1E9561BDA3C3}">
      <dgm:prSet/>
      <dgm:spPr/>
      <dgm:t>
        <a:bodyPr/>
        <a:lstStyle/>
        <a:p>
          <a:endParaRPr lang="en-AU"/>
        </a:p>
      </dgm:t>
    </dgm:pt>
    <dgm:pt modelId="{E218B1AA-2342-4384-8978-7E8E235162B1}" type="sibTrans" cxnId="{2358A4E0-70BB-48D1-8E61-1E9561BDA3C3}">
      <dgm:prSet/>
      <dgm:spPr/>
      <dgm:t>
        <a:bodyPr/>
        <a:lstStyle/>
        <a:p>
          <a:endParaRPr lang="en-AU"/>
        </a:p>
      </dgm:t>
    </dgm:pt>
    <dgm:pt modelId="{41CE7E3D-246A-428A-9A4F-95D27D757426}">
      <dgm:prSet phldrT="[Text]"/>
      <dgm:spPr/>
      <dgm:t>
        <a:bodyPr/>
        <a:lstStyle/>
        <a:p>
          <a:r>
            <a:rPr lang="en-AU" dirty="0" smtClean="0"/>
            <a:t>Organisations try to become all things to all people and diversify.</a:t>
          </a:r>
        </a:p>
        <a:p>
          <a:r>
            <a:rPr lang="en-AU" dirty="0" smtClean="0"/>
            <a:t>Lose sight of their original purpose. </a:t>
          </a:r>
        </a:p>
        <a:p>
          <a:r>
            <a:rPr lang="en-AU" dirty="0" smtClean="0"/>
            <a:t>Tailor their programs to what they perceive the funders want or</a:t>
          </a:r>
        </a:p>
        <a:p>
          <a:r>
            <a:rPr lang="en-AU" dirty="0" smtClean="0"/>
            <a:t>Create new programs and lose focus.</a:t>
          </a:r>
          <a:endParaRPr lang="en-AU" dirty="0"/>
        </a:p>
      </dgm:t>
    </dgm:pt>
    <dgm:pt modelId="{17FA03E9-E384-4BA8-B4E9-E2C2BC545288}" type="parTrans" cxnId="{EDBFE64D-A008-46F6-A877-633A044BF46B}">
      <dgm:prSet/>
      <dgm:spPr/>
      <dgm:t>
        <a:bodyPr/>
        <a:lstStyle/>
        <a:p>
          <a:endParaRPr lang="en-AU"/>
        </a:p>
      </dgm:t>
    </dgm:pt>
    <dgm:pt modelId="{E900CAAA-5A81-4BC2-B1FC-3C33D6BC7260}" type="sibTrans" cxnId="{EDBFE64D-A008-46F6-A877-633A044BF46B}">
      <dgm:prSet/>
      <dgm:spPr/>
      <dgm:t>
        <a:bodyPr/>
        <a:lstStyle/>
        <a:p>
          <a:endParaRPr lang="en-AU"/>
        </a:p>
      </dgm:t>
    </dgm:pt>
    <dgm:pt modelId="{9FA61F7D-B218-4EF2-B4FF-E56957872394}" type="pres">
      <dgm:prSet presAssocID="{D2E6EBAB-3098-4425-86FC-21F3D72BE96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92317D98-4C45-4EE2-8E03-AA84E0E71A5E}" type="pres">
      <dgm:prSet presAssocID="{FD193B24-A5CE-4193-9312-197D1391C520}" presName="dummy" presStyleCnt="0"/>
      <dgm:spPr/>
    </dgm:pt>
    <dgm:pt modelId="{D10D828B-E86B-4945-BEEB-9694197818C7}" type="pres">
      <dgm:prSet presAssocID="{FD193B24-A5CE-4193-9312-197D1391C520}" presName="node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CA677F8-91B8-4D59-B922-C1B992EAF66A}" type="pres">
      <dgm:prSet presAssocID="{FA7FC116-BF04-477A-876F-7E09F08EE1B0}" presName="sibTrans" presStyleLbl="node1" presStyleIdx="0" presStyleCnt="3"/>
      <dgm:spPr/>
      <dgm:t>
        <a:bodyPr/>
        <a:lstStyle/>
        <a:p>
          <a:endParaRPr lang="en-AU"/>
        </a:p>
      </dgm:t>
    </dgm:pt>
    <dgm:pt modelId="{99F70277-C91D-46E5-A410-64EE7AF887E1}" type="pres">
      <dgm:prSet presAssocID="{29D86A6D-F9DC-443B-A9B4-A14B21318C07}" presName="dummy" presStyleCnt="0"/>
      <dgm:spPr/>
    </dgm:pt>
    <dgm:pt modelId="{D03FF319-80C2-4396-B439-8E3FC03CD02A}" type="pres">
      <dgm:prSet presAssocID="{29D86A6D-F9DC-443B-A9B4-A14B21318C07}" presName="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A8F8803-5972-444A-A4FB-21C9C9394C00}" type="pres">
      <dgm:prSet presAssocID="{E218B1AA-2342-4384-8978-7E8E235162B1}" presName="sibTrans" presStyleLbl="node1" presStyleIdx="1" presStyleCnt="3"/>
      <dgm:spPr/>
      <dgm:t>
        <a:bodyPr/>
        <a:lstStyle/>
        <a:p>
          <a:endParaRPr lang="en-AU"/>
        </a:p>
      </dgm:t>
    </dgm:pt>
    <dgm:pt modelId="{FAE26A95-C90C-4C53-9DE7-46D25E69CB4B}" type="pres">
      <dgm:prSet presAssocID="{41CE7E3D-246A-428A-9A4F-95D27D757426}" presName="dummy" presStyleCnt="0"/>
      <dgm:spPr/>
    </dgm:pt>
    <dgm:pt modelId="{A4FD6E2A-0AE6-48CF-9B35-61DFCE612369}" type="pres">
      <dgm:prSet presAssocID="{41CE7E3D-246A-428A-9A4F-95D27D757426}" presName="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1B44244-6B2A-451C-92D6-A0E8D438C5BC}" type="pres">
      <dgm:prSet presAssocID="{E900CAAA-5A81-4BC2-B1FC-3C33D6BC7260}" presName="sibTrans" presStyleLbl="node1" presStyleIdx="2" presStyleCnt="3"/>
      <dgm:spPr/>
      <dgm:t>
        <a:bodyPr/>
        <a:lstStyle/>
        <a:p>
          <a:endParaRPr lang="en-AU"/>
        </a:p>
      </dgm:t>
    </dgm:pt>
  </dgm:ptLst>
  <dgm:cxnLst>
    <dgm:cxn modelId="{F1C730FD-E52F-4E7E-ACBE-CF0178121EBB}" type="presOf" srcId="{41CE7E3D-246A-428A-9A4F-95D27D757426}" destId="{A4FD6E2A-0AE6-48CF-9B35-61DFCE612369}" srcOrd="0" destOrd="0" presId="urn:microsoft.com/office/officeart/2005/8/layout/cycle1"/>
    <dgm:cxn modelId="{EDBFE64D-A008-46F6-A877-633A044BF46B}" srcId="{D2E6EBAB-3098-4425-86FC-21F3D72BE960}" destId="{41CE7E3D-246A-428A-9A4F-95D27D757426}" srcOrd="2" destOrd="0" parTransId="{17FA03E9-E384-4BA8-B4E9-E2C2BC545288}" sibTransId="{E900CAAA-5A81-4BC2-B1FC-3C33D6BC7260}"/>
    <dgm:cxn modelId="{764B2DC6-5A8E-4195-BA9F-05C3897ABE14}" srcId="{D2E6EBAB-3098-4425-86FC-21F3D72BE960}" destId="{FD193B24-A5CE-4193-9312-197D1391C520}" srcOrd="0" destOrd="0" parTransId="{A64B0A9D-14EC-4A5B-8831-086D1F3CD6F3}" sibTransId="{FA7FC116-BF04-477A-876F-7E09F08EE1B0}"/>
    <dgm:cxn modelId="{303D139C-CDBD-43B4-A1EC-97E8AB6CA1D5}" type="presOf" srcId="{E900CAAA-5A81-4BC2-B1FC-3C33D6BC7260}" destId="{51B44244-6B2A-451C-92D6-A0E8D438C5BC}" srcOrd="0" destOrd="0" presId="urn:microsoft.com/office/officeart/2005/8/layout/cycle1"/>
    <dgm:cxn modelId="{8885A9F9-DCCA-404B-BB38-73ED0919748F}" type="presOf" srcId="{FA7FC116-BF04-477A-876F-7E09F08EE1B0}" destId="{ECA677F8-91B8-4D59-B922-C1B992EAF66A}" srcOrd="0" destOrd="0" presId="urn:microsoft.com/office/officeart/2005/8/layout/cycle1"/>
    <dgm:cxn modelId="{4403DF7F-7A2A-4193-8FF8-A525651776CB}" type="presOf" srcId="{D2E6EBAB-3098-4425-86FC-21F3D72BE960}" destId="{9FA61F7D-B218-4EF2-B4FF-E56957872394}" srcOrd="0" destOrd="0" presId="urn:microsoft.com/office/officeart/2005/8/layout/cycle1"/>
    <dgm:cxn modelId="{4AEF399D-977B-43B0-900C-8E0E4020C018}" type="presOf" srcId="{FD193B24-A5CE-4193-9312-197D1391C520}" destId="{D10D828B-E86B-4945-BEEB-9694197818C7}" srcOrd="0" destOrd="0" presId="urn:microsoft.com/office/officeart/2005/8/layout/cycle1"/>
    <dgm:cxn modelId="{26F80FB9-F3B9-49BA-B1CC-B7454A4A2508}" type="presOf" srcId="{29D86A6D-F9DC-443B-A9B4-A14B21318C07}" destId="{D03FF319-80C2-4396-B439-8E3FC03CD02A}" srcOrd="0" destOrd="0" presId="urn:microsoft.com/office/officeart/2005/8/layout/cycle1"/>
    <dgm:cxn modelId="{4D0CAC1A-6B66-4F3D-BEB1-378794CB925E}" type="presOf" srcId="{E218B1AA-2342-4384-8978-7E8E235162B1}" destId="{FA8F8803-5972-444A-A4FB-21C9C9394C00}" srcOrd="0" destOrd="0" presId="urn:microsoft.com/office/officeart/2005/8/layout/cycle1"/>
    <dgm:cxn modelId="{2358A4E0-70BB-48D1-8E61-1E9561BDA3C3}" srcId="{D2E6EBAB-3098-4425-86FC-21F3D72BE960}" destId="{29D86A6D-F9DC-443B-A9B4-A14B21318C07}" srcOrd="1" destOrd="0" parTransId="{AEFF3414-7D8C-4229-BF29-129CF8C1FC2F}" sibTransId="{E218B1AA-2342-4384-8978-7E8E235162B1}"/>
    <dgm:cxn modelId="{99895D98-E210-4834-9F78-79F7ED4632A5}" type="presParOf" srcId="{9FA61F7D-B218-4EF2-B4FF-E56957872394}" destId="{92317D98-4C45-4EE2-8E03-AA84E0E71A5E}" srcOrd="0" destOrd="0" presId="urn:microsoft.com/office/officeart/2005/8/layout/cycle1"/>
    <dgm:cxn modelId="{0BBC19CA-EA8E-49E7-9169-96935B022E5F}" type="presParOf" srcId="{9FA61F7D-B218-4EF2-B4FF-E56957872394}" destId="{D10D828B-E86B-4945-BEEB-9694197818C7}" srcOrd="1" destOrd="0" presId="urn:microsoft.com/office/officeart/2005/8/layout/cycle1"/>
    <dgm:cxn modelId="{C931D943-D2B0-45C9-B9ED-E1A6CCB0F79E}" type="presParOf" srcId="{9FA61F7D-B218-4EF2-B4FF-E56957872394}" destId="{ECA677F8-91B8-4D59-B922-C1B992EAF66A}" srcOrd="2" destOrd="0" presId="urn:microsoft.com/office/officeart/2005/8/layout/cycle1"/>
    <dgm:cxn modelId="{8FA023D5-E5BF-4CD8-9977-4F39FD4982D0}" type="presParOf" srcId="{9FA61F7D-B218-4EF2-B4FF-E56957872394}" destId="{99F70277-C91D-46E5-A410-64EE7AF887E1}" srcOrd="3" destOrd="0" presId="urn:microsoft.com/office/officeart/2005/8/layout/cycle1"/>
    <dgm:cxn modelId="{7915B77B-32DC-4EE6-8E8C-11232EB11198}" type="presParOf" srcId="{9FA61F7D-B218-4EF2-B4FF-E56957872394}" destId="{D03FF319-80C2-4396-B439-8E3FC03CD02A}" srcOrd="4" destOrd="0" presId="urn:microsoft.com/office/officeart/2005/8/layout/cycle1"/>
    <dgm:cxn modelId="{CE261B96-B571-4649-93CA-4814361BCAAB}" type="presParOf" srcId="{9FA61F7D-B218-4EF2-B4FF-E56957872394}" destId="{FA8F8803-5972-444A-A4FB-21C9C9394C00}" srcOrd="5" destOrd="0" presId="urn:microsoft.com/office/officeart/2005/8/layout/cycle1"/>
    <dgm:cxn modelId="{4CD38B4A-FF0B-4959-84CD-1DB8BACDD214}" type="presParOf" srcId="{9FA61F7D-B218-4EF2-B4FF-E56957872394}" destId="{FAE26A95-C90C-4C53-9DE7-46D25E69CB4B}" srcOrd="6" destOrd="0" presId="urn:microsoft.com/office/officeart/2005/8/layout/cycle1"/>
    <dgm:cxn modelId="{8D672CC3-7306-4957-A3D2-74AD687A7362}" type="presParOf" srcId="{9FA61F7D-B218-4EF2-B4FF-E56957872394}" destId="{A4FD6E2A-0AE6-48CF-9B35-61DFCE612369}" srcOrd="7" destOrd="0" presId="urn:microsoft.com/office/officeart/2005/8/layout/cycle1"/>
    <dgm:cxn modelId="{5208CEA4-8BA3-4DEE-97ED-34DFF006EC2B}" type="presParOf" srcId="{9FA61F7D-B218-4EF2-B4FF-E56957872394}" destId="{51B44244-6B2A-451C-92D6-A0E8D438C5BC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2E6EBAB-3098-4425-86FC-21F3D72BE960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FD193B24-A5CE-4193-9312-197D1391C520}">
      <dgm:prSet phldrT="[Text]" custT="1"/>
      <dgm:spPr/>
      <dgm:t>
        <a:bodyPr/>
        <a:lstStyle/>
        <a:p>
          <a:r>
            <a:rPr lang="en-AU" sz="1200" b="0" dirty="0" smtClean="0"/>
            <a:t>Organisations</a:t>
          </a:r>
          <a:r>
            <a:rPr lang="en-AU" sz="1200" b="1" dirty="0" smtClean="0"/>
            <a:t> </a:t>
          </a:r>
          <a:r>
            <a:rPr lang="en-AU" sz="1200" b="0" dirty="0" smtClean="0"/>
            <a:t>give up trying to measure anything</a:t>
          </a:r>
        </a:p>
        <a:p>
          <a:r>
            <a:rPr lang="en-AU" sz="1200" b="0" dirty="0" smtClean="0"/>
            <a:t>OR</a:t>
          </a:r>
        </a:p>
        <a:p>
          <a:r>
            <a:rPr lang="en-AU" sz="1200" b="0" dirty="0" smtClean="0"/>
            <a:t>they only measure those things they perceive to be easy to measure which may not be the ones they should be measuring</a:t>
          </a:r>
        </a:p>
        <a:p>
          <a:r>
            <a:rPr lang="en-AU" sz="1200" b="0" dirty="0" smtClean="0"/>
            <a:t>OR</a:t>
          </a:r>
        </a:p>
        <a:p>
          <a:r>
            <a:rPr lang="en-AU" sz="1200" b="0" dirty="0" smtClean="0"/>
            <a:t>They attempt to measure everything and therefore do not measure anything well</a:t>
          </a:r>
          <a:endParaRPr lang="en-AU" sz="1200" dirty="0"/>
        </a:p>
      </dgm:t>
    </dgm:pt>
    <dgm:pt modelId="{A64B0A9D-14EC-4A5B-8831-086D1F3CD6F3}" type="parTrans" cxnId="{764B2DC6-5A8E-4195-BA9F-05C3897ABE14}">
      <dgm:prSet/>
      <dgm:spPr/>
      <dgm:t>
        <a:bodyPr/>
        <a:lstStyle/>
        <a:p>
          <a:endParaRPr lang="en-AU" sz="1200"/>
        </a:p>
      </dgm:t>
    </dgm:pt>
    <dgm:pt modelId="{FA7FC116-BF04-477A-876F-7E09F08EE1B0}" type="sibTrans" cxnId="{764B2DC6-5A8E-4195-BA9F-05C3897ABE14}">
      <dgm:prSet/>
      <dgm:spPr/>
      <dgm:t>
        <a:bodyPr/>
        <a:lstStyle/>
        <a:p>
          <a:endParaRPr lang="en-AU" sz="1200"/>
        </a:p>
      </dgm:t>
    </dgm:pt>
    <dgm:pt modelId="{29D86A6D-F9DC-443B-A9B4-A14B21318C07}">
      <dgm:prSet phldrT="[Text]" custT="1"/>
      <dgm:spPr/>
      <dgm:t>
        <a:bodyPr/>
        <a:lstStyle/>
        <a:p>
          <a:r>
            <a:rPr lang="en-AU" sz="1200" dirty="0" smtClean="0"/>
            <a:t>Organisations are unable to evaluate</a:t>
          </a:r>
        </a:p>
        <a:p>
          <a:r>
            <a:rPr lang="en-AU" sz="1200" dirty="0" smtClean="0"/>
            <a:t>They end up with a less than compelling story to tell their funders or stakeholders</a:t>
          </a:r>
        </a:p>
        <a:p>
          <a:r>
            <a:rPr lang="en-AU" sz="1200" dirty="0" smtClean="0"/>
            <a:t>Evidence they do use may appear to be nebulous</a:t>
          </a:r>
        </a:p>
        <a:p>
          <a:r>
            <a:rPr lang="en-AU" sz="1200" dirty="0" smtClean="0"/>
            <a:t>Miss out on the opportunity to improve on what they are doing</a:t>
          </a:r>
          <a:endParaRPr lang="en-AU" sz="1200" dirty="0"/>
        </a:p>
      </dgm:t>
    </dgm:pt>
    <dgm:pt modelId="{AEFF3414-7D8C-4229-BF29-129CF8C1FC2F}" type="parTrans" cxnId="{2358A4E0-70BB-48D1-8E61-1E9561BDA3C3}">
      <dgm:prSet/>
      <dgm:spPr/>
      <dgm:t>
        <a:bodyPr/>
        <a:lstStyle/>
        <a:p>
          <a:endParaRPr lang="en-AU" sz="1200"/>
        </a:p>
      </dgm:t>
    </dgm:pt>
    <dgm:pt modelId="{E218B1AA-2342-4384-8978-7E8E235162B1}" type="sibTrans" cxnId="{2358A4E0-70BB-48D1-8E61-1E9561BDA3C3}">
      <dgm:prSet/>
      <dgm:spPr/>
      <dgm:t>
        <a:bodyPr/>
        <a:lstStyle/>
        <a:p>
          <a:endParaRPr lang="en-AU" sz="1200"/>
        </a:p>
      </dgm:t>
    </dgm:pt>
    <dgm:pt modelId="{41CE7E3D-246A-428A-9A4F-95D27D757426}">
      <dgm:prSet phldrT="[Text]" custT="1"/>
      <dgm:spPr/>
      <dgm:t>
        <a:bodyPr/>
        <a:lstStyle/>
        <a:p>
          <a:r>
            <a:rPr lang="en-AU" sz="1200" dirty="0" smtClean="0"/>
            <a:t>Outcomes are often intangible &amp; long term.</a:t>
          </a:r>
        </a:p>
        <a:p>
          <a:r>
            <a:rPr lang="en-AU" sz="1200" dirty="0" smtClean="0"/>
            <a:t>Attribution to other programs/events.</a:t>
          </a:r>
        </a:p>
        <a:p>
          <a:r>
            <a:rPr lang="en-AU" sz="1200" dirty="0" smtClean="0"/>
            <a:t>Unlike the for profit sector there are no consistent or prescribed measures.</a:t>
          </a:r>
        </a:p>
        <a:p>
          <a:r>
            <a:rPr lang="en-AU" sz="1200" dirty="0" smtClean="0"/>
            <a:t>Existing methods may be misdirected or overly complex</a:t>
          </a:r>
          <a:endParaRPr lang="en-AU" sz="1200" dirty="0"/>
        </a:p>
      </dgm:t>
    </dgm:pt>
    <dgm:pt modelId="{17FA03E9-E384-4BA8-B4E9-E2C2BC545288}" type="parTrans" cxnId="{EDBFE64D-A008-46F6-A877-633A044BF46B}">
      <dgm:prSet/>
      <dgm:spPr/>
      <dgm:t>
        <a:bodyPr/>
        <a:lstStyle/>
        <a:p>
          <a:endParaRPr lang="en-AU" sz="1200"/>
        </a:p>
      </dgm:t>
    </dgm:pt>
    <dgm:pt modelId="{E900CAAA-5A81-4BC2-B1FC-3C33D6BC7260}" type="sibTrans" cxnId="{EDBFE64D-A008-46F6-A877-633A044BF46B}">
      <dgm:prSet/>
      <dgm:spPr/>
      <dgm:t>
        <a:bodyPr/>
        <a:lstStyle/>
        <a:p>
          <a:endParaRPr lang="en-AU" sz="1200"/>
        </a:p>
      </dgm:t>
    </dgm:pt>
    <dgm:pt modelId="{9FA61F7D-B218-4EF2-B4FF-E56957872394}" type="pres">
      <dgm:prSet presAssocID="{D2E6EBAB-3098-4425-86FC-21F3D72BE96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92317D98-4C45-4EE2-8E03-AA84E0E71A5E}" type="pres">
      <dgm:prSet presAssocID="{FD193B24-A5CE-4193-9312-197D1391C520}" presName="dummy" presStyleCnt="0"/>
      <dgm:spPr/>
    </dgm:pt>
    <dgm:pt modelId="{D10D828B-E86B-4945-BEEB-9694197818C7}" type="pres">
      <dgm:prSet presAssocID="{FD193B24-A5CE-4193-9312-197D1391C520}" presName="node" presStyleLbl="revTx" presStyleIdx="0" presStyleCnt="3" custScaleX="14999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CA677F8-91B8-4D59-B922-C1B992EAF66A}" type="pres">
      <dgm:prSet presAssocID="{FA7FC116-BF04-477A-876F-7E09F08EE1B0}" presName="sibTrans" presStyleLbl="node1" presStyleIdx="0" presStyleCnt="3"/>
      <dgm:spPr/>
      <dgm:t>
        <a:bodyPr/>
        <a:lstStyle/>
        <a:p>
          <a:endParaRPr lang="en-AU"/>
        </a:p>
      </dgm:t>
    </dgm:pt>
    <dgm:pt modelId="{99F70277-C91D-46E5-A410-64EE7AF887E1}" type="pres">
      <dgm:prSet presAssocID="{29D86A6D-F9DC-443B-A9B4-A14B21318C07}" presName="dummy" presStyleCnt="0"/>
      <dgm:spPr/>
    </dgm:pt>
    <dgm:pt modelId="{D03FF319-80C2-4396-B439-8E3FC03CD02A}" type="pres">
      <dgm:prSet presAssocID="{29D86A6D-F9DC-443B-A9B4-A14B21318C07}" presName="node" presStyleLbl="revTx" presStyleIdx="1" presStyleCnt="3" custScaleX="1155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A8F8803-5972-444A-A4FB-21C9C9394C00}" type="pres">
      <dgm:prSet presAssocID="{E218B1AA-2342-4384-8978-7E8E235162B1}" presName="sibTrans" presStyleLbl="node1" presStyleIdx="1" presStyleCnt="3"/>
      <dgm:spPr/>
      <dgm:t>
        <a:bodyPr/>
        <a:lstStyle/>
        <a:p>
          <a:endParaRPr lang="en-AU"/>
        </a:p>
      </dgm:t>
    </dgm:pt>
    <dgm:pt modelId="{FAE26A95-C90C-4C53-9DE7-46D25E69CB4B}" type="pres">
      <dgm:prSet presAssocID="{41CE7E3D-246A-428A-9A4F-95D27D757426}" presName="dummy" presStyleCnt="0"/>
      <dgm:spPr/>
    </dgm:pt>
    <dgm:pt modelId="{A4FD6E2A-0AE6-48CF-9B35-61DFCE612369}" type="pres">
      <dgm:prSet presAssocID="{41CE7E3D-246A-428A-9A4F-95D27D757426}" presName="node" presStyleLbl="revTx" presStyleIdx="2" presStyleCnt="3" custScaleX="11331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1B44244-6B2A-451C-92D6-A0E8D438C5BC}" type="pres">
      <dgm:prSet presAssocID="{E900CAAA-5A81-4BC2-B1FC-3C33D6BC7260}" presName="sibTrans" presStyleLbl="node1" presStyleIdx="2" presStyleCnt="3"/>
      <dgm:spPr/>
      <dgm:t>
        <a:bodyPr/>
        <a:lstStyle/>
        <a:p>
          <a:endParaRPr lang="en-AU"/>
        </a:p>
      </dgm:t>
    </dgm:pt>
  </dgm:ptLst>
  <dgm:cxnLst>
    <dgm:cxn modelId="{F702FD1E-8481-47CD-9A83-8EC2D58E6FB0}" type="presOf" srcId="{29D86A6D-F9DC-443B-A9B4-A14B21318C07}" destId="{D03FF319-80C2-4396-B439-8E3FC03CD02A}" srcOrd="0" destOrd="0" presId="urn:microsoft.com/office/officeart/2005/8/layout/cycle1"/>
    <dgm:cxn modelId="{EDBFE64D-A008-46F6-A877-633A044BF46B}" srcId="{D2E6EBAB-3098-4425-86FC-21F3D72BE960}" destId="{41CE7E3D-246A-428A-9A4F-95D27D757426}" srcOrd="2" destOrd="0" parTransId="{17FA03E9-E384-4BA8-B4E9-E2C2BC545288}" sibTransId="{E900CAAA-5A81-4BC2-B1FC-3C33D6BC7260}"/>
    <dgm:cxn modelId="{764B2DC6-5A8E-4195-BA9F-05C3897ABE14}" srcId="{D2E6EBAB-3098-4425-86FC-21F3D72BE960}" destId="{FD193B24-A5CE-4193-9312-197D1391C520}" srcOrd="0" destOrd="0" parTransId="{A64B0A9D-14EC-4A5B-8831-086D1F3CD6F3}" sibTransId="{FA7FC116-BF04-477A-876F-7E09F08EE1B0}"/>
    <dgm:cxn modelId="{50FE085D-CAE5-498E-8BBD-2C6CC0FCB5A7}" type="presOf" srcId="{E218B1AA-2342-4384-8978-7E8E235162B1}" destId="{FA8F8803-5972-444A-A4FB-21C9C9394C00}" srcOrd="0" destOrd="0" presId="urn:microsoft.com/office/officeart/2005/8/layout/cycle1"/>
    <dgm:cxn modelId="{83D707F5-00D3-43EF-8AC9-8DBAC5A14EA5}" type="presOf" srcId="{FD193B24-A5CE-4193-9312-197D1391C520}" destId="{D10D828B-E86B-4945-BEEB-9694197818C7}" srcOrd="0" destOrd="0" presId="urn:microsoft.com/office/officeart/2005/8/layout/cycle1"/>
    <dgm:cxn modelId="{DDC95BC5-729F-4F36-B0D1-0E4044D9EF99}" type="presOf" srcId="{D2E6EBAB-3098-4425-86FC-21F3D72BE960}" destId="{9FA61F7D-B218-4EF2-B4FF-E56957872394}" srcOrd="0" destOrd="0" presId="urn:microsoft.com/office/officeart/2005/8/layout/cycle1"/>
    <dgm:cxn modelId="{3167B084-AADE-44E2-8C05-88E9E7456489}" type="presOf" srcId="{E900CAAA-5A81-4BC2-B1FC-3C33D6BC7260}" destId="{51B44244-6B2A-451C-92D6-A0E8D438C5BC}" srcOrd="0" destOrd="0" presId="urn:microsoft.com/office/officeart/2005/8/layout/cycle1"/>
    <dgm:cxn modelId="{2358A4E0-70BB-48D1-8E61-1E9561BDA3C3}" srcId="{D2E6EBAB-3098-4425-86FC-21F3D72BE960}" destId="{29D86A6D-F9DC-443B-A9B4-A14B21318C07}" srcOrd="1" destOrd="0" parTransId="{AEFF3414-7D8C-4229-BF29-129CF8C1FC2F}" sibTransId="{E218B1AA-2342-4384-8978-7E8E235162B1}"/>
    <dgm:cxn modelId="{94843001-7F8A-4ED0-9A83-1CC73EDEBC62}" type="presOf" srcId="{FA7FC116-BF04-477A-876F-7E09F08EE1B0}" destId="{ECA677F8-91B8-4D59-B922-C1B992EAF66A}" srcOrd="0" destOrd="0" presId="urn:microsoft.com/office/officeart/2005/8/layout/cycle1"/>
    <dgm:cxn modelId="{3865C515-6EB4-4958-B320-E739F5E679F9}" type="presOf" srcId="{41CE7E3D-246A-428A-9A4F-95D27D757426}" destId="{A4FD6E2A-0AE6-48CF-9B35-61DFCE612369}" srcOrd="0" destOrd="0" presId="urn:microsoft.com/office/officeart/2005/8/layout/cycle1"/>
    <dgm:cxn modelId="{995862E7-A5FB-471D-94F4-38A690894DB4}" type="presParOf" srcId="{9FA61F7D-B218-4EF2-B4FF-E56957872394}" destId="{92317D98-4C45-4EE2-8E03-AA84E0E71A5E}" srcOrd="0" destOrd="0" presId="urn:microsoft.com/office/officeart/2005/8/layout/cycle1"/>
    <dgm:cxn modelId="{3181BF74-802A-496B-97D6-632B70A3AEF9}" type="presParOf" srcId="{9FA61F7D-B218-4EF2-B4FF-E56957872394}" destId="{D10D828B-E86B-4945-BEEB-9694197818C7}" srcOrd="1" destOrd="0" presId="urn:microsoft.com/office/officeart/2005/8/layout/cycle1"/>
    <dgm:cxn modelId="{2DFA31B2-CE14-4A98-888B-59828D5A9896}" type="presParOf" srcId="{9FA61F7D-B218-4EF2-B4FF-E56957872394}" destId="{ECA677F8-91B8-4D59-B922-C1B992EAF66A}" srcOrd="2" destOrd="0" presId="urn:microsoft.com/office/officeart/2005/8/layout/cycle1"/>
    <dgm:cxn modelId="{0B73F648-CF49-4D79-9916-75A469955A97}" type="presParOf" srcId="{9FA61F7D-B218-4EF2-B4FF-E56957872394}" destId="{99F70277-C91D-46E5-A410-64EE7AF887E1}" srcOrd="3" destOrd="0" presId="urn:microsoft.com/office/officeart/2005/8/layout/cycle1"/>
    <dgm:cxn modelId="{28E7D09C-66E4-4942-8BE9-4A9BA01F2DFA}" type="presParOf" srcId="{9FA61F7D-B218-4EF2-B4FF-E56957872394}" destId="{D03FF319-80C2-4396-B439-8E3FC03CD02A}" srcOrd="4" destOrd="0" presId="urn:microsoft.com/office/officeart/2005/8/layout/cycle1"/>
    <dgm:cxn modelId="{F8407EFA-517E-422E-B427-9788CE62BD12}" type="presParOf" srcId="{9FA61F7D-B218-4EF2-B4FF-E56957872394}" destId="{FA8F8803-5972-444A-A4FB-21C9C9394C00}" srcOrd="5" destOrd="0" presId="urn:microsoft.com/office/officeart/2005/8/layout/cycle1"/>
    <dgm:cxn modelId="{68A8226F-7A50-459C-B7BD-EDF27C351F75}" type="presParOf" srcId="{9FA61F7D-B218-4EF2-B4FF-E56957872394}" destId="{FAE26A95-C90C-4C53-9DE7-46D25E69CB4B}" srcOrd="6" destOrd="0" presId="urn:microsoft.com/office/officeart/2005/8/layout/cycle1"/>
    <dgm:cxn modelId="{46EE4E5D-4251-4F13-8F7D-CCC6066AF8D2}" type="presParOf" srcId="{9FA61F7D-B218-4EF2-B4FF-E56957872394}" destId="{A4FD6E2A-0AE6-48CF-9B35-61DFCE612369}" srcOrd="7" destOrd="0" presId="urn:microsoft.com/office/officeart/2005/8/layout/cycle1"/>
    <dgm:cxn modelId="{1BED1DBC-FA12-451C-8A21-3A9FEF16465C}" type="presParOf" srcId="{9FA61F7D-B218-4EF2-B4FF-E56957872394}" destId="{51B44244-6B2A-451C-92D6-A0E8D438C5BC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2E6EBAB-3098-4425-86FC-21F3D72BE960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FD193B24-A5CE-4193-9312-197D1391C520}">
      <dgm:prSet phldrT="[Text]" custT="1"/>
      <dgm:spPr/>
      <dgm:t>
        <a:bodyPr/>
        <a:lstStyle/>
        <a:p>
          <a:r>
            <a:rPr lang="en-AU" sz="1200" b="0" dirty="0" smtClean="0"/>
            <a:t>Organisations</a:t>
          </a:r>
          <a:r>
            <a:rPr lang="en-AU" sz="1200" b="1" dirty="0" smtClean="0"/>
            <a:t> </a:t>
          </a:r>
          <a:r>
            <a:rPr lang="en-AU" sz="1200" b="0" dirty="0" smtClean="0"/>
            <a:t>give up trying to measure anything</a:t>
          </a:r>
        </a:p>
        <a:p>
          <a:r>
            <a:rPr lang="en-AU" sz="1200" b="0" dirty="0" smtClean="0"/>
            <a:t>OR</a:t>
          </a:r>
        </a:p>
        <a:p>
          <a:r>
            <a:rPr lang="en-AU" sz="1200" b="0" dirty="0" smtClean="0"/>
            <a:t>they only measure those things they perceive to be easy to measure which may not be the ones they should be measuring</a:t>
          </a:r>
        </a:p>
        <a:p>
          <a:r>
            <a:rPr lang="en-AU" sz="1200" b="0" dirty="0" smtClean="0"/>
            <a:t>OR</a:t>
          </a:r>
        </a:p>
        <a:p>
          <a:r>
            <a:rPr lang="en-AU" sz="1200" b="0" dirty="0" smtClean="0"/>
            <a:t>They attempt to measure everything and therefore do not measure anything well</a:t>
          </a:r>
          <a:endParaRPr lang="en-AU" sz="1200" dirty="0"/>
        </a:p>
      </dgm:t>
    </dgm:pt>
    <dgm:pt modelId="{A64B0A9D-14EC-4A5B-8831-086D1F3CD6F3}" type="parTrans" cxnId="{764B2DC6-5A8E-4195-BA9F-05C3897ABE14}">
      <dgm:prSet/>
      <dgm:spPr/>
      <dgm:t>
        <a:bodyPr/>
        <a:lstStyle/>
        <a:p>
          <a:endParaRPr lang="en-AU" sz="1200"/>
        </a:p>
      </dgm:t>
    </dgm:pt>
    <dgm:pt modelId="{FA7FC116-BF04-477A-876F-7E09F08EE1B0}" type="sibTrans" cxnId="{764B2DC6-5A8E-4195-BA9F-05C3897ABE14}">
      <dgm:prSet/>
      <dgm:spPr/>
      <dgm:t>
        <a:bodyPr/>
        <a:lstStyle/>
        <a:p>
          <a:endParaRPr lang="en-AU" sz="1200"/>
        </a:p>
      </dgm:t>
    </dgm:pt>
    <dgm:pt modelId="{29D86A6D-F9DC-443B-A9B4-A14B21318C07}">
      <dgm:prSet phldrT="[Text]" custT="1"/>
      <dgm:spPr/>
      <dgm:t>
        <a:bodyPr/>
        <a:lstStyle/>
        <a:p>
          <a:r>
            <a:rPr lang="en-AU" sz="1200" dirty="0" smtClean="0"/>
            <a:t>Organisations are unable to evaluate</a:t>
          </a:r>
        </a:p>
        <a:p>
          <a:r>
            <a:rPr lang="en-AU" sz="1200" dirty="0" smtClean="0"/>
            <a:t>They end up with a less than compelling story to tell their funders or stakeholders</a:t>
          </a:r>
        </a:p>
        <a:p>
          <a:r>
            <a:rPr lang="en-AU" sz="1200" dirty="0" smtClean="0"/>
            <a:t>Evidence they do use may appear to be nebulous</a:t>
          </a:r>
        </a:p>
        <a:p>
          <a:r>
            <a:rPr lang="en-AU" sz="1200" dirty="0" smtClean="0"/>
            <a:t>Miss out on the opportunity to improve on what they are doing</a:t>
          </a:r>
          <a:endParaRPr lang="en-AU" sz="1200" dirty="0"/>
        </a:p>
      </dgm:t>
    </dgm:pt>
    <dgm:pt modelId="{AEFF3414-7D8C-4229-BF29-129CF8C1FC2F}" type="parTrans" cxnId="{2358A4E0-70BB-48D1-8E61-1E9561BDA3C3}">
      <dgm:prSet/>
      <dgm:spPr/>
      <dgm:t>
        <a:bodyPr/>
        <a:lstStyle/>
        <a:p>
          <a:endParaRPr lang="en-AU" sz="1200"/>
        </a:p>
      </dgm:t>
    </dgm:pt>
    <dgm:pt modelId="{E218B1AA-2342-4384-8978-7E8E235162B1}" type="sibTrans" cxnId="{2358A4E0-70BB-48D1-8E61-1E9561BDA3C3}">
      <dgm:prSet/>
      <dgm:spPr/>
      <dgm:t>
        <a:bodyPr/>
        <a:lstStyle/>
        <a:p>
          <a:endParaRPr lang="en-AU" sz="1200"/>
        </a:p>
      </dgm:t>
    </dgm:pt>
    <dgm:pt modelId="{41CE7E3D-246A-428A-9A4F-95D27D757426}">
      <dgm:prSet phldrT="[Text]" custT="1"/>
      <dgm:spPr/>
      <dgm:t>
        <a:bodyPr/>
        <a:lstStyle/>
        <a:p>
          <a:r>
            <a:rPr lang="en-AU" sz="1200" dirty="0" smtClean="0"/>
            <a:t>Outcomes are often intangible &amp; long term.</a:t>
          </a:r>
        </a:p>
        <a:p>
          <a:r>
            <a:rPr lang="en-AU" sz="1200" dirty="0" smtClean="0"/>
            <a:t>Attribution to other programs/events.</a:t>
          </a:r>
        </a:p>
        <a:p>
          <a:r>
            <a:rPr lang="en-AU" sz="1200" dirty="0" smtClean="0"/>
            <a:t>Unlike the for profit sector there are no consistent or prescribed measures.</a:t>
          </a:r>
        </a:p>
        <a:p>
          <a:r>
            <a:rPr lang="en-AU" sz="1200" dirty="0" smtClean="0"/>
            <a:t>Existing methods may be misdirected or overly complex</a:t>
          </a:r>
          <a:endParaRPr lang="en-AU" sz="1200" dirty="0"/>
        </a:p>
      </dgm:t>
    </dgm:pt>
    <dgm:pt modelId="{17FA03E9-E384-4BA8-B4E9-E2C2BC545288}" type="parTrans" cxnId="{EDBFE64D-A008-46F6-A877-633A044BF46B}">
      <dgm:prSet/>
      <dgm:spPr/>
      <dgm:t>
        <a:bodyPr/>
        <a:lstStyle/>
        <a:p>
          <a:endParaRPr lang="en-AU" sz="1200"/>
        </a:p>
      </dgm:t>
    </dgm:pt>
    <dgm:pt modelId="{E900CAAA-5A81-4BC2-B1FC-3C33D6BC7260}" type="sibTrans" cxnId="{EDBFE64D-A008-46F6-A877-633A044BF46B}">
      <dgm:prSet/>
      <dgm:spPr/>
      <dgm:t>
        <a:bodyPr/>
        <a:lstStyle/>
        <a:p>
          <a:endParaRPr lang="en-AU" sz="1200"/>
        </a:p>
      </dgm:t>
    </dgm:pt>
    <dgm:pt modelId="{9FA61F7D-B218-4EF2-B4FF-E56957872394}" type="pres">
      <dgm:prSet presAssocID="{D2E6EBAB-3098-4425-86FC-21F3D72BE96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92317D98-4C45-4EE2-8E03-AA84E0E71A5E}" type="pres">
      <dgm:prSet presAssocID="{FD193B24-A5CE-4193-9312-197D1391C520}" presName="dummy" presStyleCnt="0"/>
      <dgm:spPr/>
    </dgm:pt>
    <dgm:pt modelId="{D10D828B-E86B-4945-BEEB-9694197818C7}" type="pres">
      <dgm:prSet presAssocID="{FD193B24-A5CE-4193-9312-197D1391C520}" presName="node" presStyleLbl="revTx" presStyleIdx="0" presStyleCnt="3" custScaleX="14999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CA677F8-91B8-4D59-B922-C1B992EAF66A}" type="pres">
      <dgm:prSet presAssocID="{FA7FC116-BF04-477A-876F-7E09F08EE1B0}" presName="sibTrans" presStyleLbl="node1" presStyleIdx="0" presStyleCnt="3"/>
      <dgm:spPr/>
      <dgm:t>
        <a:bodyPr/>
        <a:lstStyle/>
        <a:p>
          <a:endParaRPr lang="en-AU"/>
        </a:p>
      </dgm:t>
    </dgm:pt>
    <dgm:pt modelId="{99F70277-C91D-46E5-A410-64EE7AF887E1}" type="pres">
      <dgm:prSet presAssocID="{29D86A6D-F9DC-443B-A9B4-A14B21318C07}" presName="dummy" presStyleCnt="0"/>
      <dgm:spPr/>
    </dgm:pt>
    <dgm:pt modelId="{D03FF319-80C2-4396-B439-8E3FC03CD02A}" type="pres">
      <dgm:prSet presAssocID="{29D86A6D-F9DC-443B-A9B4-A14B21318C07}" presName="node" presStyleLbl="revTx" presStyleIdx="1" presStyleCnt="3" custScaleX="115518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A8F8803-5972-444A-A4FB-21C9C9394C00}" type="pres">
      <dgm:prSet presAssocID="{E218B1AA-2342-4384-8978-7E8E235162B1}" presName="sibTrans" presStyleLbl="node1" presStyleIdx="1" presStyleCnt="3"/>
      <dgm:spPr/>
      <dgm:t>
        <a:bodyPr/>
        <a:lstStyle/>
        <a:p>
          <a:endParaRPr lang="en-AU"/>
        </a:p>
      </dgm:t>
    </dgm:pt>
    <dgm:pt modelId="{FAE26A95-C90C-4C53-9DE7-46D25E69CB4B}" type="pres">
      <dgm:prSet presAssocID="{41CE7E3D-246A-428A-9A4F-95D27D757426}" presName="dummy" presStyleCnt="0"/>
      <dgm:spPr/>
    </dgm:pt>
    <dgm:pt modelId="{A4FD6E2A-0AE6-48CF-9B35-61DFCE612369}" type="pres">
      <dgm:prSet presAssocID="{41CE7E3D-246A-428A-9A4F-95D27D757426}" presName="node" presStyleLbl="revTx" presStyleIdx="2" presStyleCnt="3" custScaleX="113316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1B44244-6B2A-451C-92D6-A0E8D438C5BC}" type="pres">
      <dgm:prSet presAssocID="{E900CAAA-5A81-4BC2-B1FC-3C33D6BC7260}" presName="sibTrans" presStyleLbl="node1" presStyleIdx="2" presStyleCnt="3"/>
      <dgm:spPr/>
      <dgm:t>
        <a:bodyPr/>
        <a:lstStyle/>
        <a:p>
          <a:endParaRPr lang="en-AU"/>
        </a:p>
      </dgm:t>
    </dgm:pt>
  </dgm:ptLst>
  <dgm:cxnLst>
    <dgm:cxn modelId="{7834E854-B5B1-4A40-9FC0-739C084907DE}" type="presOf" srcId="{E218B1AA-2342-4384-8978-7E8E235162B1}" destId="{FA8F8803-5972-444A-A4FB-21C9C9394C00}" srcOrd="0" destOrd="0" presId="urn:microsoft.com/office/officeart/2005/8/layout/cycle1"/>
    <dgm:cxn modelId="{7437D56C-7259-48D5-B5C7-0B2D43772E38}" type="presOf" srcId="{E900CAAA-5A81-4BC2-B1FC-3C33D6BC7260}" destId="{51B44244-6B2A-451C-92D6-A0E8D438C5BC}" srcOrd="0" destOrd="0" presId="urn:microsoft.com/office/officeart/2005/8/layout/cycle1"/>
    <dgm:cxn modelId="{CBFE1022-500A-41C1-9F29-CA216E87BA64}" type="presOf" srcId="{D2E6EBAB-3098-4425-86FC-21F3D72BE960}" destId="{9FA61F7D-B218-4EF2-B4FF-E56957872394}" srcOrd="0" destOrd="0" presId="urn:microsoft.com/office/officeart/2005/8/layout/cycle1"/>
    <dgm:cxn modelId="{EDBFE64D-A008-46F6-A877-633A044BF46B}" srcId="{D2E6EBAB-3098-4425-86FC-21F3D72BE960}" destId="{41CE7E3D-246A-428A-9A4F-95D27D757426}" srcOrd="2" destOrd="0" parTransId="{17FA03E9-E384-4BA8-B4E9-E2C2BC545288}" sibTransId="{E900CAAA-5A81-4BC2-B1FC-3C33D6BC7260}"/>
    <dgm:cxn modelId="{764B2DC6-5A8E-4195-BA9F-05C3897ABE14}" srcId="{D2E6EBAB-3098-4425-86FC-21F3D72BE960}" destId="{FD193B24-A5CE-4193-9312-197D1391C520}" srcOrd="0" destOrd="0" parTransId="{A64B0A9D-14EC-4A5B-8831-086D1F3CD6F3}" sibTransId="{FA7FC116-BF04-477A-876F-7E09F08EE1B0}"/>
    <dgm:cxn modelId="{FA101CBA-B2DF-48F2-A0A8-EB10C88CB500}" type="presOf" srcId="{FD193B24-A5CE-4193-9312-197D1391C520}" destId="{D10D828B-E86B-4945-BEEB-9694197818C7}" srcOrd="0" destOrd="0" presId="urn:microsoft.com/office/officeart/2005/8/layout/cycle1"/>
    <dgm:cxn modelId="{390D9D74-C6BD-4150-AA50-9C63A0D1FB66}" type="presOf" srcId="{29D86A6D-F9DC-443B-A9B4-A14B21318C07}" destId="{D03FF319-80C2-4396-B439-8E3FC03CD02A}" srcOrd="0" destOrd="0" presId="urn:microsoft.com/office/officeart/2005/8/layout/cycle1"/>
    <dgm:cxn modelId="{A9DA9270-11D6-41A7-896C-17E25121C06A}" type="presOf" srcId="{FA7FC116-BF04-477A-876F-7E09F08EE1B0}" destId="{ECA677F8-91B8-4D59-B922-C1B992EAF66A}" srcOrd="0" destOrd="0" presId="urn:microsoft.com/office/officeart/2005/8/layout/cycle1"/>
    <dgm:cxn modelId="{2358A4E0-70BB-48D1-8E61-1E9561BDA3C3}" srcId="{D2E6EBAB-3098-4425-86FC-21F3D72BE960}" destId="{29D86A6D-F9DC-443B-A9B4-A14B21318C07}" srcOrd="1" destOrd="0" parTransId="{AEFF3414-7D8C-4229-BF29-129CF8C1FC2F}" sibTransId="{E218B1AA-2342-4384-8978-7E8E235162B1}"/>
    <dgm:cxn modelId="{1CDE4BEE-FF2C-4C56-AE7E-415FD8BE5DE1}" type="presOf" srcId="{41CE7E3D-246A-428A-9A4F-95D27D757426}" destId="{A4FD6E2A-0AE6-48CF-9B35-61DFCE612369}" srcOrd="0" destOrd="0" presId="urn:microsoft.com/office/officeart/2005/8/layout/cycle1"/>
    <dgm:cxn modelId="{78DF534B-A2D8-4E65-BCBF-F37AA3B603BF}" type="presParOf" srcId="{9FA61F7D-B218-4EF2-B4FF-E56957872394}" destId="{92317D98-4C45-4EE2-8E03-AA84E0E71A5E}" srcOrd="0" destOrd="0" presId="urn:microsoft.com/office/officeart/2005/8/layout/cycle1"/>
    <dgm:cxn modelId="{24E71174-3393-4AAF-9422-B1D0A5F32204}" type="presParOf" srcId="{9FA61F7D-B218-4EF2-B4FF-E56957872394}" destId="{D10D828B-E86B-4945-BEEB-9694197818C7}" srcOrd="1" destOrd="0" presId="urn:microsoft.com/office/officeart/2005/8/layout/cycle1"/>
    <dgm:cxn modelId="{7F933559-58BE-40BD-B663-243E3C2FD9BC}" type="presParOf" srcId="{9FA61F7D-B218-4EF2-B4FF-E56957872394}" destId="{ECA677F8-91B8-4D59-B922-C1B992EAF66A}" srcOrd="2" destOrd="0" presId="urn:microsoft.com/office/officeart/2005/8/layout/cycle1"/>
    <dgm:cxn modelId="{7ABB7BC4-FE9F-4FF3-8B2F-DFF75A19640A}" type="presParOf" srcId="{9FA61F7D-B218-4EF2-B4FF-E56957872394}" destId="{99F70277-C91D-46E5-A410-64EE7AF887E1}" srcOrd="3" destOrd="0" presId="urn:microsoft.com/office/officeart/2005/8/layout/cycle1"/>
    <dgm:cxn modelId="{C82A1527-8B8B-4148-8680-EE75114E0C9C}" type="presParOf" srcId="{9FA61F7D-B218-4EF2-B4FF-E56957872394}" destId="{D03FF319-80C2-4396-B439-8E3FC03CD02A}" srcOrd="4" destOrd="0" presId="urn:microsoft.com/office/officeart/2005/8/layout/cycle1"/>
    <dgm:cxn modelId="{BB1FA8FD-5F7C-4075-B193-3ECFAFAB3482}" type="presParOf" srcId="{9FA61F7D-B218-4EF2-B4FF-E56957872394}" destId="{FA8F8803-5972-444A-A4FB-21C9C9394C00}" srcOrd="5" destOrd="0" presId="urn:microsoft.com/office/officeart/2005/8/layout/cycle1"/>
    <dgm:cxn modelId="{D554E474-BCE5-4A74-B697-D8C864ECF103}" type="presParOf" srcId="{9FA61F7D-B218-4EF2-B4FF-E56957872394}" destId="{FAE26A95-C90C-4C53-9DE7-46D25E69CB4B}" srcOrd="6" destOrd="0" presId="urn:microsoft.com/office/officeart/2005/8/layout/cycle1"/>
    <dgm:cxn modelId="{CD7C2747-4E9D-41F2-956B-024B7444C58C}" type="presParOf" srcId="{9FA61F7D-B218-4EF2-B4FF-E56957872394}" destId="{A4FD6E2A-0AE6-48CF-9B35-61DFCE612369}" srcOrd="7" destOrd="0" presId="urn:microsoft.com/office/officeart/2005/8/layout/cycle1"/>
    <dgm:cxn modelId="{E3E422DA-3CE4-4EC0-987E-1B20BC7B4FE3}" type="presParOf" srcId="{9FA61F7D-B218-4EF2-B4FF-E56957872394}" destId="{51B44244-6B2A-451C-92D6-A0E8D438C5BC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DC9191-5DF1-4592-8FDA-AE9F9FAE46D5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BD78D8C5-E51A-4F16-9070-67A5D8F33E92}">
      <dgm:prSet phldrT="[Text]" custT="1"/>
      <dgm:spPr/>
      <dgm:t>
        <a:bodyPr/>
        <a:lstStyle/>
        <a:p>
          <a:r>
            <a:rPr lang="en-AU" sz="1400" b="1" dirty="0" smtClean="0"/>
            <a:t>Problem</a:t>
          </a:r>
          <a:endParaRPr lang="en-AU" sz="1400" b="1" dirty="0"/>
        </a:p>
      </dgm:t>
    </dgm:pt>
    <dgm:pt modelId="{53A4A814-4168-45EE-9CD6-442A9CE7AC70}" type="parTrans" cxnId="{FF4BE724-CAA8-4178-A234-7AD93148F6A4}">
      <dgm:prSet/>
      <dgm:spPr/>
      <dgm:t>
        <a:bodyPr/>
        <a:lstStyle/>
        <a:p>
          <a:endParaRPr lang="en-AU"/>
        </a:p>
      </dgm:t>
    </dgm:pt>
    <dgm:pt modelId="{5BBC1AA9-6448-4C65-B128-51AA671BA900}" type="sibTrans" cxnId="{FF4BE724-CAA8-4178-A234-7AD93148F6A4}">
      <dgm:prSet/>
      <dgm:spPr/>
      <dgm:t>
        <a:bodyPr/>
        <a:lstStyle/>
        <a:p>
          <a:endParaRPr lang="en-AU"/>
        </a:p>
      </dgm:t>
    </dgm:pt>
    <dgm:pt modelId="{237CEA6B-CAD6-4062-962B-53E4A5DA37C8}">
      <dgm:prSet phldrT="[Text]" custT="1"/>
      <dgm:spPr/>
      <dgm:t>
        <a:bodyPr/>
        <a:lstStyle/>
        <a:p>
          <a:r>
            <a:rPr lang="en-AU" sz="1400" dirty="0" smtClean="0"/>
            <a:t>No compelling value proposition</a:t>
          </a:r>
          <a:endParaRPr lang="en-AU" sz="1400" dirty="0"/>
        </a:p>
      </dgm:t>
    </dgm:pt>
    <dgm:pt modelId="{6064EE2B-CFB8-4ACD-8CAD-650E1E35F2E9}" type="parTrans" cxnId="{EC1A1F78-3471-4D4C-A817-C5F421F58B3A}">
      <dgm:prSet/>
      <dgm:spPr/>
      <dgm:t>
        <a:bodyPr/>
        <a:lstStyle/>
        <a:p>
          <a:endParaRPr lang="en-AU"/>
        </a:p>
      </dgm:t>
    </dgm:pt>
    <dgm:pt modelId="{68061655-D554-475E-A119-14D059AD19F8}" type="sibTrans" cxnId="{EC1A1F78-3471-4D4C-A817-C5F421F58B3A}">
      <dgm:prSet/>
      <dgm:spPr/>
      <dgm:t>
        <a:bodyPr/>
        <a:lstStyle/>
        <a:p>
          <a:endParaRPr lang="en-AU"/>
        </a:p>
      </dgm:t>
    </dgm:pt>
    <dgm:pt modelId="{8199A6CF-F17F-4F33-B258-2E430075DFC6}">
      <dgm:prSet phldrT="[Text]" custT="1"/>
      <dgm:spPr/>
      <dgm:t>
        <a:bodyPr/>
        <a:lstStyle/>
        <a:p>
          <a:r>
            <a:rPr lang="en-AU" sz="1400" dirty="0" smtClean="0"/>
            <a:t>Lack of clarity around purpose</a:t>
          </a:r>
          <a:endParaRPr lang="en-AU" sz="1400" dirty="0"/>
        </a:p>
      </dgm:t>
    </dgm:pt>
    <dgm:pt modelId="{58F55FF6-63A7-42E7-AFC9-95903C5A25A6}" type="parTrans" cxnId="{12795CDC-17EE-4E65-B645-2557B795F551}">
      <dgm:prSet/>
      <dgm:spPr/>
      <dgm:t>
        <a:bodyPr/>
        <a:lstStyle/>
        <a:p>
          <a:endParaRPr lang="en-AU"/>
        </a:p>
      </dgm:t>
    </dgm:pt>
    <dgm:pt modelId="{295ED067-EF88-4620-95B2-07E4B7921572}" type="sibTrans" cxnId="{12795CDC-17EE-4E65-B645-2557B795F551}">
      <dgm:prSet/>
      <dgm:spPr/>
      <dgm:t>
        <a:bodyPr/>
        <a:lstStyle/>
        <a:p>
          <a:endParaRPr lang="en-AU"/>
        </a:p>
      </dgm:t>
    </dgm:pt>
    <dgm:pt modelId="{2A95BC97-3AC4-49D7-A4C0-D471875B767F}">
      <dgm:prSet phldrT="[Text]" custT="1"/>
      <dgm:spPr/>
      <dgm:t>
        <a:bodyPr/>
        <a:lstStyle/>
        <a:p>
          <a:r>
            <a:rPr lang="en-AU" sz="1400" b="1" dirty="0" smtClean="0"/>
            <a:t>What they did</a:t>
          </a:r>
          <a:endParaRPr lang="en-AU" sz="1400" b="1" dirty="0"/>
        </a:p>
      </dgm:t>
    </dgm:pt>
    <dgm:pt modelId="{E4637F20-E37A-4587-8303-EDB4D83F75F4}" type="parTrans" cxnId="{B5580852-326F-4533-8E09-7934B6B261E0}">
      <dgm:prSet/>
      <dgm:spPr/>
      <dgm:t>
        <a:bodyPr/>
        <a:lstStyle/>
        <a:p>
          <a:endParaRPr lang="en-AU"/>
        </a:p>
      </dgm:t>
    </dgm:pt>
    <dgm:pt modelId="{5917DAF4-40C3-4E35-B19F-CC47179206AA}" type="sibTrans" cxnId="{B5580852-326F-4533-8E09-7934B6B261E0}">
      <dgm:prSet/>
      <dgm:spPr/>
      <dgm:t>
        <a:bodyPr/>
        <a:lstStyle/>
        <a:p>
          <a:endParaRPr lang="en-AU"/>
        </a:p>
      </dgm:t>
    </dgm:pt>
    <dgm:pt modelId="{027C0146-5623-4077-B23B-0A63F7E09028}">
      <dgm:prSet phldrT="[Text]" custT="1"/>
      <dgm:spPr/>
      <dgm:t>
        <a:bodyPr/>
        <a:lstStyle/>
        <a:p>
          <a:r>
            <a:rPr lang="en-AU" sz="1400" dirty="0" smtClean="0"/>
            <a:t>Mapped their programs</a:t>
          </a:r>
          <a:endParaRPr lang="en-AU" sz="1400" dirty="0"/>
        </a:p>
      </dgm:t>
    </dgm:pt>
    <dgm:pt modelId="{F4B5ED84-B7F1-4F26-B1EA-E22ACE6546AD}" type="parTrans" cxnId="{95C7F048-FFC2-44D2-BA5D-A02A93DD3D9F}">
      <dgm:prSet/>
      <dgm:spPr/>
      <dgm:t>
        <a:bodyPr/>
        <a:lstStyle/>
        <a:p>
          <a:endParaRPr lang="en-AU"/>
        </a:p>
      </dgm:t>
    </dgm:pt>
    <dgm:pt modelId="{A85E3A1B-E846-4251-8164-E10A665FBBEF}" type="sibTrans" cxnId="{95C7F048-FFC2-44D2-BA5D-A02A93DD3D9F}">
      <dgm:prSet/>
      <dgm:spPr/>
      <dgm:t>
        <a:bodyPr/>
        <a:lstStyle/>
        <a:p>
          <a:endParaRPr lang="en-AU"/>
        </a:p>
      </dgm:t>
    </dgm:pt>
    <dgm:pt modelId="{29EE8F1B-A57D-43F9-A028-1A0CAC07F6D3}">
      <dgm:prSet phldrT="[Text]" custT="1"/>
      <dgm:spPr/>
      <dgm:t>
        <a:bodyPr/>
        <a:lstStyle/>
        <a:p>
          <a:r>
            <a:rPr lang="en-AU" sz="1400" dirty="0" smtClean="0"/>
            <a:t>Defined their purpose</a:t>
          </a:r>
          <a:endParaRPr lang="en-AU" sz="1400" dirty="0"/>
        </a:p>
      </dgm:t>
    </dgm:pt>
    <dgm:pt modelId="{906EAF89-B677-4EE1-858C-F54182EDC13E}" type="parTrans" cxnId="{38BCC404-D416-4ADC-AAF1-62838A124605}">
      <dgm:prSet/>
      <dgm:spPr/>
      <dgm:t>
        <a:bodyPr/>
        <a:lstStyle/>
        <a:p>
          <a:endParaRPr lang="en-AU"/>
        </a:p>
      </dgm:t>
    </dgm:pt>
    <dgm:pt modelId="{FF92BD0B-2E19-4978-B7FF-882C00DC762E}" type="sibTrans" cxnId="{38BCC404-D416-4ADC-AAF1-62838A124605}">
      <dgm:prSet/>
      <dgm:spPr/>
      <dgm:t>
        <a:bodyPr/>
        <a:lstStyle/>
        <a:p>
          <a:endParaRPr lang="en-AU"/>
        </a:p>
      </dgm:t>
    </dgm:pt>
    <dgm:pt modelId="{DB32D5DB-E842-4332-A0D6-8EBF4FEDEB58}">
      <dgm:prSet phldrT="[Text]" custT="1"/>
      <dgm:spPr/>
      <dgm:t>
        <a:bodyPr/>
        <a:lstStyle/>
        <a:p>
          <a:r>
            <a:rPr lang="en-AU" sz="1400" dirty="0" smtClean="0"/>
            <a:t>Prioritised</a:t>
          </a:r>
          <a:endParaRPr lang="en-AU" sz="1400" dirty="0"/>
        </a:p>
      </dgm:t>
    </dgm:pt>
    <dgm:pt modelId="{5A475BDA-2000-4962-9298-D93A2580443C}" type="parTrans" cxnId="{4FA75F18-0F8F-48A8-8994-DBCC23A58038}">
      <dgm:prSet/>
      <dgm:spPr/>
      <dgm:t>
        <a:bodyPr/>
        <a:lstStyle/>
        <a:p>
          <a:endParaRPr lang="en-AU"/>
        </a:p>
      </dgm:t>
    </dgm:pt>
    <dgm:pt modelId="{CAFA50E1-CB10-429C-A23B-D26310F393C4}" type="sibTrans" cxnId="{4FA75F18-0F8F-48A8-8994-DBCC23A58038}">
      <dgm:prSet/>
      <dgm:spPr/>
      <dgm:t>
        <a:bodyPr/>
        <a:lstStyle/>
        <a:p>
          <a:endParaRPr lang="en-AU"/>
        </a:p>
      </dgm:t>
    </dgm:pt>
    <dgm:pt modelId="{A6EEAF2A-2571-442C-B9B8-6A8B37FFCFB5}">
      <dgm:prSet phldrT="[Text]" custT="1"/>
      <dgm:spPr/>
      <dgm:t>
        <a:bodyPr/>
        <a:lstStyle/>
        <a:p>
          <a:r>
            <a:rPr lang="en-AU" sz="1400" b="1" dirty="0" smtClean="0"/>
            <a:t>What did they conclude?</a:t>
          </a:r>
          <a:endParaRPr lang="en-AU" sz="1400" b="1" dirty="0"/>
        </a:p>
      </dgm:t>
    </dgm:pt>
    <dgm:pt modelId="{C8C8FE5F-78CB-485D-A3E6-85A7E5BC5A20}" type="parTrans" cxnId="{62333669-949E-42EC-BFE8-3410B80E5B0D}">
      <dgm:prSet/>
      <dgm:spPr/>
      <dgm:t>
        <a:bodyPr/>
        <a:lstStyle/>
        <a:p>
          <a:endParaRPr lang="en-AU"/>
        </a:p>
      </dgm:t>
    </dgm:pt>
    <dgm:pt modelId="{731F9397-8D7D-40F7-B3E8-5557F51FF88F}" type="sibTrans" cxnId="{62333669-949E-42EC-BFE8-3410B80E5B0D}">
      <dgm:prSet/>
      <dgm:spPr/>
      <dgm:t>
        <a:bodyPr/>
        <a:lstStyle/>
        <a:p>
          <a:endParaRPr lang="en-AU"/>
        </a:p>
      </dgm:t>
    </dgm:pt>
    <dgm:pt modelId="{4FED3BE0-5D21-45B6-9773-546F47CB6EB9}">
      <dgm:prSet phldrT="[Text]" custT="1"/>
      <dgm:spPr/>
      <dgm:t>
        <a:bodyPr/>
        <a:lstStyle/>
        <a:p>
          <a:r>
            <a:rPr lang="en-AU" sz="1400" dirty="0" smtClean="0"/>
            <a:t>Had a strong program logic: LT unemployed men become employed - become role models</a:t>
          </a:r>
          <a:endParaRPr lang="en-AU" sz="1400" dirty="0"/>
        </a:p>
      </dgm:t>
    </dgm:pt>
    <dgm:pt modelId="{9E8A8021-E2E7-4F1C-ADB2-FCEAE950367F}" type="parTrans" cxnId="{6731A3E0-B06F-402B-A1AB-580F36E9C852}">
      <dgm:prSet/>
      <dgm:spPr/>
      <dgm:t>
        <a:bodyPr/>
        <a:lstStyle/>
        <a:p>
          <a:endParaRPr lang="en-AU"/>
        </a:p>
      </dgm:t>
    </dgm:pt>
    <dgm:pt modelId="{FD897A29-AA84-45DF-BEB4-3BC97A43620C}" type="sibTrans" cxnId="{6731A3E0-B06F-402B-A1AB-580F36E9C852}">
      <dgm:prSet/>
      <dgm:spPr/>
      <dgm:t>
        <a:bodyPr/>
        <a:lstStyle/>
        <a:p>
          <a:endParaRPr lang="en-AU"/>
        </a:p>
      </dgm:t>
    </dgm:pt>
    <dgm:pt modelId="{3714CA2B-539E-433D-8FE3-530DFD17E1FB}">
      <dgm:prSet phldrT="[Text]" custT="1"/>
      <dgm:spPr/>
      <dgm:t>
        <a:bodyPr/>
        <a:lstStyle/>
        <a:p>
          <a:r>
            <a:rPr lang="en-AU" sz="1400" b="1" dirty="0" smtClean="0"/>
            <a:t>The results</a:t>
          </a:r>
          <a:endParaRPr lang="en-AU" sz="1400" b="1" dirty="0"/>
        </a:p>
      </dgm:t>
    </dgm:pt>
    <dgm:pt modelId="{286E7D1D-9D4E-4145-9F93-C2FE1370ED72}" type="parTrans" cxnId="{C22AF662-CA19-44AF-BB47-0E774E18EF95}">
      <dgm:prSet/>
      <dgm:spPr/>
      <dgm:t>
        <a:bodyPr/>
        <a:lstStyle/>
        <a:p>
          <a:endParaRPr lang="en-AU"/>
        </a:p>
      </dgm:t>
    </dgm:pt>
    <dgm:pt modelId="{E448C51D-4C51-49AD-B888-8558D61EDD90}" type="sibTrans" cxnId="{C22AF662-CA19-44AF-BB47-0E774E18EF95}">
      <dgm:prSet/>
      <dgm:spPr/>
      <dgm:t>
        <a:bodyPr/>
        <a:lstStyle/>
        <a:p>
          <a:endParaRPr lang="en-AU"/>
        </a:p>
      </dgm:t>
    </dgm:pt>
    <dgm:pt modelId="{F18DE050-679A-4E0C-B160-53AF61D58E1A}">
      <dgm:prSet phldrT="[Text]" custT="1"/>
      <dgm:spPr/>
      <dgm:t>
        <a:bodyPr/>
        <a:lstStyle/>
        <a:p>
          <a:r>
            <a:rPr lang="en-AU" sz="1400" dirty="0" smtClean="0"/>
            <a:t>Powerful language for value proposition</a:t>
          </a:r>
          <a:endParaRPr lang="en-AU" sz="1400" dirty="0"/>
        </a:p>
      </dgm:t>
    </dgm:pt>
    <dgm:pt modelId="{70832D23-A781-488A-95B8-997656EFCB6E}" type="parTrans" cxnId="{73050105-BADC-4F60-8202-9EA342CE3382}">
      <dgm:prSet/>
      <dgm:spPr/>
      <dgm:t>
        <a:bodyPr/>
        <a:lstStyle/>
        <a:p>
          <a:endParaRPr lang="en-AU"/>
        </a:p>
      </dgm:t>
    </dgm:pt>
    <dgm:pt modelId="{C9027C27-689E-4F8A-A782-B87C5EA3FCE4}" type="sibTrans" cxnId="{73050105-BADC-4F60-8202-9EA342CE3382}">
      <dgm:prSet/>
      <dgm:spPr/>
      <dgm:t>
        <a:bodyPr/>
        <a:lstStyle/>
        <a:p>
          <a:endParaRPr lang="en-AU"/>
        </a:p>
      </dgm:t>
    </dgm:pt>
    <dgm:pt modelId="{D23F6935-5BE5-4C17-BBDA-8F6AC846B30C}">
      <dgm:prSet phldrT="[Text]" custT="1"/>
      <dgm:spPr/>
      <dgm:t>
        <a:bodyPr/>
        <a:lstStyle/>
        <a:p>
          <a:r>
            <a:rPr lang="en-AU" sz="1400" dirty="0" smtClean="0"/>
            <a:t>Simple outcomes (clear golden thread)</a:t>
          </a:r>
          <a:endParaRPr lang="en-AU" sz="1400" dirty="0"/>
        </a:p>
      </dgm:t>
    </dgm:pt>
    <dgm:pt modelId="{1927C6E7-2E64-4FA1-9837-DAC8A9638586}" type="parTrans" cxnId="{13789121-6DAF-4C49-A117-0C54DAA6067B}">
      <dgm:prSet/>
      <dgm:spPr/>
      <dgm:t>
        <a:bodyPr/>
        <a:lstStyle/>
        <a:p>
          <a:endParaRPr lang="en-AU"/>
        </a:p>
      </dgm:t>
    </dgm:pt>
    <dgm:pt modelId="{5B24F50E-03F1-48E8-8AD7-9041E8600AA9}" type="sibTrans" cxnId="{13789121-6DAF-4C49-A117-0C54DAA6067B}">
      <dgm:prSet/>
      <dgm:spPr/>
      <dgm:t>
        <a:bodyPr/>
        <a:lstStyle/>
        <a:p>
          <a:endParaRPr lang="en-AU"/>
        </a:p>
      </dgm:t>
    </dgm:pt>
    <dgm:pt modelId="{0609F65A-ACE5-4B8C-8737-422774202686}">
      <dgm:prSet phldrT="[Text]" custT="1"/>
      <dgm:spPr/>
      <dgm:t>
        <a:bodyPr/>
        <a:lstStyle/>
        <a:p>
          <a:r>
            <a:rPr lang="en-AU" sz="1400" smtClean="0"/>
            <a:t>Supported </a:t>
          </a:r>
          <a:r>
            <a:rPr lang="en-AU" sz="1400" dirty="0" smtClean="0"/>
            <a:t>by indirect indicators – increased confidence</a:t>
          </a:r>
          <a:endParaRPr lang="en-AU" sz="1400" dirty="0"/>
        </a:p>
      </dgm:t>
    </dgm:pt>
    <dgm:pt modelId="{6C826464-73CA-4BAD-8183-06422228A19D}" type="parTrans" cxnId="{96F7387F-47F2-4B6E-B650-671B365AF4F9}">
      <dgm:prSet/>
      <dgm:spPr/>
      <dgm:t>
        <a:bodyPr/>
        <a:lstStyle/>
        <a:p>
          <a:endParaRPr lang="en-AU"/>
        </a:p>
      </dgm:t>
    </dgm:pt>
    <dgm:pt modelId="{9FC0B891-A31F-4FED-B162-7A5AAEA0A596}" type="sibTrans" cxnId="{96F7387F-47F2-4B6E-B650-671B365AF4F9}">
      <dgm:prSet/>
      <dgm:spPr/>
      <dgm:t>
        <a:bodyPr/>
        <a:lstStyle/>
        <a:p>
          <a:endParaRPr lang="en-AU"/>
        </a:p>
      </dgm:t>
    </dgm:pt>
    <dgm:pt modelId="{EC4A7A87-3851-4C25-B0B0-4B298FCB26BD}">
      <dgm:prSet phldrT="[Text]" custT="1"/>
      <dgm:spPr/>
      <dgm:t>
        <a:bodyPr/>
        <a:lstStyle/>
        <a:p>
          <a:r>
            <a:rPr lang="en-AU" sz="1400" dirty="0" smtClean="0"/>
            <a:t>Focus on what they need to do NOW</a:t>
          </a:r>
          <a:endParaRPr lang="en-AU" sz="1400" dirty="0"/>
        </a:p>
      </dgm:t>
    </dgm:pt>
    <dgm:pt modelId="{CB86C440-4FF4-445A-A3A6-875A5728F7EF}" type="parTrans" cxnId="{F399E620-3222-4738-AF8B-ACCBC8C6A086}">
      <dgm:prSet/>
      <dgm:spPr/>
      <dgm:t>
        <a:bodyPr/>
        <a:lstStyle/>
        <a:p>
          <a:endParaRPr lang="en-AU"/>
        </a:p>
      </dgm:t>
    </dgm:pt>
    <dgm:pt modelId="{B355D524-2BE4-4183-B881-B2BB5BDB480C}" type="sibTrans" cxnId="{F399E620-3222-4738-AF8B-ACCBC8C6A086}">
      <dgm:prSet/>
      <dgm:spPr/>
      <dgm:t>
        <a:bodyPr/>
        <a:lstStyle/>
        <a:p>
          <a:endParaRPr lang="en-AU"/>
        </a:p>
      </dgm:t>
    </dgm:pt>
    <dgm:pt modelId="{6E2B66E0-DFE6-4915-AE68-09480A8CB56A}">
      <dgm:prSet phldrT="[Text]" custT="1"/>
      <dgm:spPr/>
      <dgm:t>
        <a:bodyPr/>
        <a:lstStyle/>
        <a:p>
          <a:r>
            <a:rPr lang="en-AU" sz="1400" smtClean="0"/>
            <a:t>Allowed </a:t>
          </a:r>
          <a:r>
            <a:rPr lang="en-AU" sz="1400" dirty="0" smtClean="0"/>
            <a:t>them to say “no”</a:t>
          </a:r>
          <a:endParaRPr lang="en-AU" sz="1400" dirty="0"/>
        </a:p>
      </dgm:t>
    </dgm:pt>
    <dgm:pt modelId="{33E2AA2C-B012-4326-9816-D6644C404D7A}" type="parTrans" cxnId="{218E0CFE-C394-409E-B5C6-6B2C8C3B8E46}">
      <dgm:prSet/>
      <dgm:spPr/>
      <dgm:t>
        <a:bodyPr/>
        <a:lstStyle/>
        <a:p>
          <a:endParaRPr lang="en-AU"/>
        </a:p>
      </dgm:t>
    </dgm:pt>
    <dgm:pt modelId="{51EB4749-420F-4DF5-A4DE-1ACE3AE0F8DD}" type="sibTrans" cxnId="{218E0CFE-C394-409E-B5C6-6B2C8C3B8E46}">
      <dgm:prSet/>
      <dgm:spPr/>
      <dgm:t>
        <a:bodyPr/>
        <a:lstStyle/>
        <a:p>
          <a:endParaRPr lang="en-AU"/>
        </a:p>
      </dgm:t>
    </dgm:pt>
    <dgm:pt modelId="{EB0A5F86-10DD-4421-B36A-E3045B5358DD}" type="pres">
      <dgm:prSet presAssocID="{6BDC9191-5DF1-4592-8FDA-AE9F9FAE46D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76EFD689-D784-4478-85CF-FD896774231D}" type="pres">
      <dgm:prSet presAssocID="{BD78D8C5-E51A-4F16-9070-67A5D8F33E92}" presName="composite" presStyleCnt="0"/>
      <dgm:spPr/>
    </dgm:pt>
    <dgm:pt modelId="{0661E128-A53F-455A-87BD-279C5ADAFF46}" type="pres">
      <dgm:prSet presAssocID="{BD78D8C5-E51A-4F16-9070-67A5D8F33E92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D08127A-FA52-48E3-9342-3B61AD0493F2}" type="pres">
      <dgm:prSet presAssocID="{BD78D8C5-E51A-4F16-9070-67A5D8F33E92}" presName="parSh" presStyleLbl="node1" presStyleIdx="0" presStyleCnt="4"/>
      <dgm:spPr/>
      <dgm:t>
        <a:bodyPr/>
        <a:lstStyle/>
        <a:p>
          <a:endParaRPr lang="en-AU"/>
        </a:p>
      </dgm:t>
    </dgm:pt>
    <dgm:pt modelId="{8487420C-015D-468B-B221-6016F3CA5E37}" type="pres">
      <dgm:prSet presAssocID="{BD78D8C5-E51A-4F16-9070-67A5D8F33E92}" presName="desTx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655FB05-78E0-4BA9-9B27-29D130D4387A}" type="pres">
      <dgm:prSet presAssocID="{5BBC1AA9-6448-4C65-B128-51AA671BA900}" presName="sibTrans" presStyleLbl="sibTrans2D1" presStyleIdx="0" presStyleCnt="3"/>
      <dgm:spPr/>
      <dgm:t>
        <a:bodyPr/>
        <a:lstStyle/>
        <a:p>
          <a:endParaRPr lang="en-AU"/>
        </a:p>
      </dgm:t>
    </dgm:pt>
    <dgm:pt modelId="{32B33C85-FA52-4BBC-A7F4-387159895C41}" type="pres">
      <dgm:prSet presAssocID="{5BBC1AA9-6448-4C65-B128-51AA671BA900}" presName="connTx" presStyleLbl="sibTrans2D1" presStyleIdx="0" presStyleCnt="3"/>
      <dgm:spPr/>
      <dgm:t>
        <a:bodyPr/>
        <a:lstStyle/>
        <a:p>
          <a:endParaRPr lang="en-AU"/>
        </a:p>
      </dgm:t>
    </dgm:pt>
    <dgm:pt modelId="{D90709D3-CAC3-4A1B-95D0-296D5D9123F5}" type="pres">
      <dgm:prSet presAssocID="{2A95BC97-3AC4-49D7-A4C0-D471875B767F}" presName="composite" presStyleCnt="0"/>
      <dgm:spPr/>
    </dgm:pt>
    <dgm:pt modelId="{E535E4EA-619B-4787-9551-034AC5C765FD}" type="pres">
      <dgm:prSet presAssocID="{2A95BC97-3AC4-49D7-A4C0-D471875B767F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AD75E68-A29F-479B-9D2B-F9E6252625FC}" type="pres">
      <dgm:prSet presAssocID="{2A95BC97-3AC4-49D7-A4C0-D471875B767F}" presName="parSh" presStyleLbl="node1" presStyleIdx="1" presStyleCnt="4"/>
      <dgm:spPr/>
      <dgm:t>
        <a:bodyPr/>
        <a:lstStyle/>
        <a:p>
          <a:endParaRPr lang="en-AU"/>
        </a:p>
      </dgm:t>
    </dgm:pt>
    <dgm:pt modelId="{C8588A20-83CC-4713-ACAD-E0ACCB2BF11A}" type="pres">
      <dgm:prSet presAssocID="{2A95BC97-3AC4-49D7-A4C0-D471875B767F}" presName="desTx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EDA0704-7D20-4C8C-96B0-EA81E81A1055}" type="pres">
      <dgm:prSet presAssocID="{5917DAF4-40C3-4E35-B19F-CC47179206AA}" presName="sibTrans" presStyleLbl="sibTrans2D1" presStyleIdx="1" presStyleCnt="3"/>
      <dgm:spPr/>
      <dgm:t>
        <a:bodyPr/>
        <a:lstStyle/>
        <a:p>
          <a:endParaRPr lang="en-AU"/>
        </a:p>
      </dgm:t>
    </dgm:pt>
    <dgm:pt modelId="{490FBAEA-43E3-4E86-8FA7-66757DD5E7D7}" type="pres">
      <dgm:prSet presAssocID="{5917DAF4-40C3-4E35-B19F-CC47179206AA}" presName="connTx" presStyleLbl="sibTrans2D1" presStyleIdx="1" presStyleCnt="3"/>
      <dgm:spPr/>
      <dgm:t>
        <a:bodyPr/>
        <a:lstStyle/>
        <a:p>
          <a:endParaRPr lang="en-AU"/>
        </a:p>
      </dgm:t>
    </dgm:pt>
    <dgm:pt modelId="{EFC20271-B79B-441D-AACA-B470D82511D6}" type="pres">
      <dgm:prSet presAssocID="{A6EEAF2A-2571-442C-B9B8-6A8B37FFCFB5}" presName="composite" presStyleCnt="0"/>
      <dgm:spPr/>
    </dgm:pt>
    <dgm:pt modelId="{BB4AB808-E61F-46BF-BB43-793B7AE296E7}" type="pres">
      <dgm:prSet presAssocID="{A6EEAF2A-2571-442C-B9B8-6A8B37FFCFB5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B6DC7F5-5CCE-48FD-9E43-CFBDB0C62657}" type="pres">
      <dgm:prSet presAssocID="{A6EEAF2A-2571-442C-B9B8-6A8B37FFCFB5}" presName="parSh" presStyleLbl="node1" presStyleIdx="2" presStyleCnt="4"/>
      <dgm:spPr/>
      <dgm:t>
        <a:bodyPr/>
        <a:lstStyle/>
        <a:p>
          <a:endParaRPr lang="en-AU"/>
        </a:p>
      </dgm:t>
    </dgm:pt>
    <dgm:pt modelId="{CDB4A8C4-8D0A-40DE-9992-41A921897DF1}" type="pres">
      <dgm:prSet presAssocID="{A6EEAF2A-2571-442C-B9B8-6A8B37FFCFB5}" presName="desTx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3DC3525-BFB2-45A5-A0BD-CA0F7E21A917}" type="pres">
      <dgm:prSet presAssocID="{731F9397-8D7D-40F7-B3E8-5557F51FF88F}" presName="sibTrans" presStyleLbl="sibTrans2D1" presStyleIdx="2" presStyleCnt="3"/>
      <dgm:spPr/>
      <dgm:t>
        <a:bodyPr/>
        <a:lstStyle/>
        <a:p>
          <a:endParaRPr lang="en-AU"/>
        </a:p>
      </dgm:t>
    </dgm:pt>
    <dgm:pt modelId="{EF4B38BE-ADAB-460A-B2DF-5943DC4FC088}" type="pres">
      <dgm:prSet presAssocID="{731F9397-8D7D-40F7-B3E8-5557F51FF88F}" presName="connTx" presStyleLbl="sibTrans2D1" presStyleIdx="2" presStyleCnt="3"/>
      <dgm:spPr/>
      <dgm:t>
        <a:bodyPr/>
        <a:lstStyle/>
        <a:p>
          <a:endParaRPr lang="en-AU"/>
        </a:p>
      </dgm:t>
    </dgm:pt>
    <dgm:pt modelId="{3FC5BCF0-7AFD-4CD7-90B5-B14E6E26BB8D}" type="pres">
      <dgm:prSet presAssocID="{3714CA2B-539E-433D-8FE3-530DFD17E1FB}" presName="composite" presStyleCnt="0"/>
      <dgm:spPr/>
    </dgm:pt>
    <dgm:pt modelId="{6A7C08A1-9252-4D7A-B6A1-12A631C003DC}" type="pres">
      <dgm:prSet presAssocID="{3714CA2B-539E-433D-8FE3-530DFD17E1FB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A4BF010-45A8-4941-A3C7-31C77EC5C8AF}" type="pres">
      <dgm:prSet presAssocID="{3714CA2B-539E-433D-8FE3-530DFD17E1FB}" presName="parSh" presStyleLbl="node1" presStyleIdx="3" presStyleCnt="4"/>
      <dgm:spPr/>
      <dgm:t>
        <a:bodyPr/>
        <a:lstStyle/>
        <a:p>
          <a:endParaRPr lang="en-AU"/>
        </a:p>
      </dgm:t>
    </dgm:pt>
    <dgm:pt modelId="{FC0571B0-8236-4257-99B5-0A3054E4FA2A}" type="pres">
      <dgm:prSet presAssocID="{3714CA2B-539E-433D-8FE3-530DFD17E1FB}" presName="desTx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62333669-949E-42EC-BFE8-3410B80E5B0D}" srcId="{6BDC9191-5DF1-4592-8FDA-AE9F9FAE46D5}" destId="{A6EEAF2A-2571-442C-B9B8-6A8B37FFCFB5}" srcOrd="2" destOrd="0" parTransId="{C8C8FE5F-78CB-485D-A3E6-85A7E5BC5A20}" sibTransId="{731F9397-8D7D-40F7-B3E8-5557F51FF88F}"/>
    <dgm:cxn modelId="{B5580852-326F-4533-8E09-7934B6B261E0}" srcId="{6BDC9191-5DF1-4592-8FDA-AE9F9FAE46D5}" destId="{2A95BC97-3AC4-49D7-A4C0-D471875B767F}" srcOrd="1" destOrd="0" parTransId="{E4637F20-E37A-4587-8303-EDB4D83F75F4}" sibTransId="{5917DAF4-40C3-4E35-B19F-CC47179206AA}"/>
    <dgm:cxn modelId="{CFC19EDF-541E-4CE3-B300-8155FBF5A9F6}" type="presOf" srcId="{F18DE050-679A-4E0C-B160-53AF61D58E1A}" destId="{FC0571B0-8236-4257-99B5-0A3054E4FA2A}" srcOrd="0" destOrd="0" presId="urn:microsoft.com/office/officeart/2005/8/layout/process3"/>
    <dgm:cxn modelId="{ABFE712B-D0AD-4F21-B2F8-A92FD613B1DE}" type="presOf" srcId="{A6EEAF2A-2571-442C-B9B8-6A8B37FFCFB5}" destId="{BB4AB808-E61F-46BF-BB43-793B7AE296E7}" srcOrd="0" destOrd="0" presId="urn:microsoft.com/office/officeart/2005/8/layout/process3"/>
    <dgm:cxn modelId="{174C3332-05A3-4067-9ADC-184C94399865}" type="presOf" srcId="{BD78D8C5-E51A-4F16-9070-67A5D8F33E92}" destId="{3D08127A-FA52-48E3-9342-3B61AD0493F2}" srcOrd="1" destOrd="0" presId="urn:microsoft.com/office/officeart/2005/8/layout/process3"/>
    <dgm:cxn modelId="{218E0CFE-C394-409E-B5C6-6B2C8C3B8E46}" srcId="{3714CA2B-539E-433D-8FE3-530DFD17E1FB}" destId="{6E2B66E0-DFE6-4915-AE68-09480A8CB56A}" srcOrd="2" destOrd="0" parTransId="{33E2AA2C-B012-4326-9816-D6644C404D7A}" sibTransId="{51EB4749-420F-4DF5-A4DE-1ACE3AE0F8DD}"/>
    <dgm:cxn modelId="{96F7387F-47F2-4B6E-B650-671B365AF4F9}" srcId="{A6EEAF2A-2571-442C-B9B8-6A8B37FFCFB5}" destId="{0609F65A-ACE5-4B8C-8737-422774202686}" srcOrd="2" destOrd="0" parTransId="{6C826464-73CA-4BAD-8183-06422228A19D}" sibTransId="{9FC0B891-A31F-4FED-B162-7A5AAEA0A596}"/>
    <dgm:cxn modelId="{09B761FF-1DDC-4A52-9916-9CC6C95C6510}" type="presOf" srcId="{EC4A7A87-3851-4C25-B0B0-4B298FCB26BD}" destId="{FC0571B0-8236-4257-99B5-0A3054E4FA2A}" srcOrd="0" destOrd="1" presId="urn:microsoft.com/office/officeart/2005/8/layout/process3"/>
    <dgm:cxn modelId="{8DD31DF1-B101-40F6-8184-590AF1F07338}" type="presOf" srcId="{3714CA2B-539E-433D-8FE3-530DFD17E1FB}" destId="{6A7C08A1-9252-4D7A-B6A1-12A631C003DC}" srcOrd="0" destOrd="0" presId="urn:microsoft.com/office/officeart/2005/8/layout/process3"/>
    <dgm:cxn modelId="{0726CFF1-C36F-4486-95C9-44997FCB3F7D}" type="presOf" srcId="{731F9397-8D7D-40F7-B3E8-5557F51FF88F}" destId="{EF4B38BE-ADAB-460A-B2DF-5943DC4FC088}" srcOrd="1" destOrd="0" presId="urn:microsoft.com/office/officeart/2005/8/layout/process3"/>
    <dgm:cxn modelId="{4FA75F18-0F8F-48A8-8994-DBCC23A58038}" srcId="{2A95BC97-3AC4-49D7-A4C0-D471875B767F}" destId="{DB32D5DB-E842-4332-A0D6-8EBF4FEDEB58}" srcOrd="2" destOrd="0" parTransId="{5A475BDA-2000-4962-9298-D93A2580443C}" sibTransId="{CAFA50E1-CB10-429C-A23B-D26310F393C4}"/>
    <dgm:cxn modelId="{13789121-6DAF-4C49-A117-0C54DAA6067B}" srcId="{A6EEAF2A-2571-442C-B9B8-6A8B37FFCFB5}" destId="{D23F6935-5BE5-4C17-BBDA-8F6AC846B30C}" srcOrd="1" destOrd="0" parTransId="{1927C6E7-2E64-4FA1-9837-DAC8A9638586}" sibTransId="{5B24F50E-03F1-48E8-8AD7-9041E8600AA9}"/>
    <dgm:cxn modelId="{5BCB6529-5129-4C73-974B-8557E0747FEA}" type="presOf" srcId="{731F9397-8D7D-40F7-B3E8-5557F51FF88F}" destId="{C3DC3525-BFB2-45A5-A0BD-CA0F7E21A917}" srcOrd="0" destOrd="0" presId="urn:microsoft.com/office/officeart/2005/8/layout/process3"/>
    <dgm:cxn modelId="{0ECBE290-E46E-4A70-9465-D9726243BC89}" type="presOf" srcId="{BD78D8C5-E51A-4F16-9070-67A5D8F33E92}" destId="{0661E128-A53F-455A-87BD-279C5ADAFF46}" srcOrd="0" destOrd="0" presId="urn:microsoft.com/office/officeart/2005/8/layout/process3"/>
    <dgm:cxn modelId="{9F552F3F-2489-4BBE-8B00-3E16A143F0A2}" type="presOf" srcId="{A6EEAF2A-2571-442C-B9B8-6A8B37FFCFB5}" destId="{AB6DC7F5-5CCE-48FD-9E43-CFBDB0C62657}" srcOrd="1" destOrd="0" presId="urn:microsoft.com/office/officeart/2005/8/layout/process3"/>
    <dgm:cxn modelId="{38BCC404-D416-4ADC-AAF1-62838A124605}" srcId="{2A95BC97-3AC4-49D7-A4C0-D471875B767F}" destId="{29EE8F1B-A57D-43F9-A028-1A0CAC07F6D3}" srcOrd="1" destOrd="0" parTransId="{906EAF89-B677-4EE1-858C-F54182EDC13E}" sibTransId="{FF92BD0B-2E19-4978-B7FF-882C00DC762E}"/>
    <dgm:cxn modelId="{0541B627-9B04-4D59-9CCA-5CD0383894D2}" type="presOf" srcId="{5BBC1AA9-6448-4C65-B128-51AA671BA900}" destId="{0655FB05-78E0-4BA9-9B27-29D130D4387A}" srcOrd="0" destOrd="0" presId="urn:microsoft.com/office/officeart/2005/8/layout/process3"/>
    <dgm:cxn modelId="{044F768C-A2EB-495B-B84F-E8966FF304BC}" type="presOf" srcId="{2A95BC97-3AC4-49D7-A4C0-D471875B767F}" destId="{9AD75E68-A29F-479B-9D2B-F9E6252625FC}" srcOrd="1" destOrd="0" presId="urn:microsoft.com/office/officeart/2005/8/layout/process3"/>
    <dgm:cxn modelId="{3BF94C3E-FD2B-4777-9334-D6C219074F32}" type="presOf" srcId="{DB32D5DB-E842-4332-A0D6-8EBF4FEDEB58}" destId="{C8588A20-83CC-4713-ACAD-E0ACCB2BF11A}" srcOrd="0" destOrd="2" presId="urn:microsoft.com/office/officeart/2005/8/layout/process3"/>
    <dgm:cxn modelId="{640A0564-1C47-453B-9232-AE1FC13A8962}" type="presOf" srcId="{29EE8F1B-A57D-43F9-A028-1A0CAC07F6D3}" destId="{C8588A20-83CC-4713-ACAD-E0ACCB2BF11A}" srcOrd="0" destOrd="1" presId="urn:microsoft.com/office/officeart/2005/8/layout/process3"/>
    <dgm:cxn modelId="{207BE05F-1921-40A3-B7CA-5F42BE1F3D4B}" type="presOf" srcId="{8199A6CF-F17F-4F33-B258-2E430075DFC6}" destId="{8487420C-015D-468B-B221-6016F3CA5E37}" srcOrd="0" destOrd="1" presId="urn:microsoft.com/office/officeart/2005/8/layout/process3"/>
    <dgm:cxn modelId="{800ADE08-CCF9-4C2F-BAAA-D9516A3B6C8A}" type="presOf" srcId="{D23F6935-5BE5-4C17-BBDA-8F6AC846B30C}" destId="{CDB4A8C4-8D0A-40DE-9992-41A921897DF1}" srcOrd="0" destOrd="1" presId="urn:microsoft.com/office/officeart/2005/8/layout/process3"/>
    <dgm:cxn modelId="{7CE92A84-A77E-430D-9229-141C2B7BC531}" type="presOf" srcId="{3714CA2B-539E-433D-8FE3-530DFD17E1FB}" destId="{DA4BF010-45A8-4941-A3C7-31C77EC5C8AF}" srcOrd="1" destOrd="0" presId="urn:microsoft.com/office/officeart/2005/8/layout/process3"/>
    <dgm:cxn modelId="{FF4BE724-CAA8-4178-A234-7AD93148F6A4}" srcId="{6BDC9191-5DF1-4592-8FDA-AE9F9FAE46D5}" destId="{BD78D8C5-E51A-4F16-9070-67A5D8F33E92}" srcOrd="0" destOrd="0" parTransId="{53A4A814-4168-45EE-9CD6-442A9CE7AC70}" sibTransId="{5BBC1AA9-6448-4C65-B128-51AA671BA900}"/>
    <dgm:cxn modelId="{C8B8D689-3DC0-4C38-946C-2DB585425DF6}" type="presOf" srcId="{237CEA6B-CAD6-4062-962B-53E4A5DA37C8}" destId="{8487420C-015D-468B-B221-6016F3CA5E37}" srcOrd="0" destOrd="0" presId="urn:microsoft.com/office/officeart/2005/8/layout/process3"/>
    <dgm:cxn modelId="{95C7F048-FFC2-44D2-BA5D-A02A93DD3D9F}" srcId="{2A95BC97-3AC4-49D7-A4C0-D471875B767F}" destId="{027C0146-5623-4077-B23B-0A63F7E09028}" srcOrd="0" destOrd="0" parTransId="{F4B5ED84-B7F1-4F26-B1EA-E22ACE6546AD}" sibTransId="{A85E3A1B-E846-4251-8164-E10A665FBBEF}"/>
    <dgm:cxn modelId="{2B26F180-ADD8-46AD-B0FD-B1446CF57515}" type="presOf" srcId="{5917DAF4-40C3-4E35-B19F-CC47179206AA}" destId="{490FBAEA-43E3-4E86-8FA7-66757DD5E7D7}" srcOrd="1" destOrd="0" presId="urn:microsoft.com/office/officeart/2005/8/layout/process3"/>
    <dgm:cxn modelId="{F9DD82CC-5CDA-4BCC-AB51-409ABDE92E0E}" type="presOf" srcId="{6E2B66E0-DFE6-4915-AE68-09480A8CB56A}" destId="{FC0571B0-8236-4257-99B5-0A3054E4FA2A}" srcOrd="0" destOrd="2" presId="urn:microsoft.com/office/officeart/2005/8/layout/process3"/>
    <dgm:cxn modelId="{12795CDC-17EE-4E65-B645-2557B795F551}" srcId="{BD78D8C5-E51A-4F16-9070-67A5D8F33E92}" destId="{8199A6CF-F17F-4F33-B258-2E430075DFC6}" srcOrd="1" destOrd="0" parTransId="{58F55FF6-63A7-42E7-AFC9-95903C5A25A6}" sibTransId="{295ED067-EF88-4620-95B2-07E4B7921572}"/>
    <dgm:cxn modelId="{6731A3E0-B06F-402B-A1AB-580F36E9C852}" srcId="{A6EEAF2A-2571-442C-B9B8-6A8B37FFCFB5}" destId="{4FED3BE0-5D21-45B6-9773-546F47CB6EB9}" srcOrd="0" destOrd="0" parTransId="{9E8A8021-E2E7-4F1C-ADB2-FCEAE950367F}" sibTransId="{FD897A29-AA84-45DF-BEB4-3BC97A43620C}"/>
    <dgm:cxn modelId="{AC4A40D4-6AAE-419C-8716-0C0F956B5580}" type="presOf" srcId="{5917DAF4-40C3-4E35-B19F-CC47179206AA}" destId="{6EDA0704-7D20-4C8C-96B0-EA81E81A1055}" srcOrd="0" destOrd="0" presId="urn:microsoft.com/office/officeart/2005/8/layout/process3"/>
    <dgm:cxn modelId="{9B6D2563-9CF2-455A-BEBF-D6BE6F38A11C}" type="presOf" srcId="{5BBC1AA9-6448-4C65-B128-51AA671BA900}" destId="{32B33C85-FA52-4BBC-A7F4-387159895C41}" srcOrd="1" destOrd="0" presId="urn:microsoft.com/office/officeart/2005/8/layout/process3"/>
    <dgm:cxn modelId="{73050105-BADC-4F60-8202-9EA342CE3382}" srcId="{3714CA2B-539E-433D-8FE3-530DFD17E1FB}" destId="{F18DE050-679A-4E0C-B160-53AF61D58E1A}" srcOrd="0" destOrd="0" parTransId="{70832D23-A781-488A-95B8-997656EFCB6E}" sibTransId="{C9027C27-689E-4F8A-A782-B87C5EA3FCE4}"/>
    <dgm:cxn modelId="{F399E620-3222-4738-AF8B-ACCBC8C6A086}" srcId="{3714CA2B-539E-433D-8FE3-530DFD17E1FB}" destId="{EC4A7A87-3851-4C25-B0B0-4B298FCB26BD}" srcOrd="1" destOrd="0" parTransId="{CB86C440-4FF4-445A-A3A6-875A5728F7EF}" sibTransId="{B355D524-2BE4-4183-B881-B2BB5BDB480C}"/>
    <dgm:cxn modelId="{8B88C445-FAF2-437E-BE99-6A6653F32426}" type="presOf" srcId="{2A95BC97-3AC4-49D7-A4C0-D471875B767F}" destId="{E535E4EA-619B-4787-9551-034AC5C765FD}" srcOrd="0" destOrd="0" presId="urn:microsoft.com/office/officeart/2005/8/layout/process3"/>
    <dgm:cxn modelId="{6BA92F66-80CF-4262-B94F-30BF1DF40B8D}" type="presOf" srcId="{4FED3BE0-5D21-45B6-9773-546F47CB6EB9}" destId="{CDB4A8C4-8D0A-40DE-9992-41A921897DF1}" srcOrd="0" destOrd="0" presId="urn:microsoft.com/office/officeart/2005/8/layout/process3"/>
    <dgm:cxn modelId="{62759CF6-72CE-4956-BB02-91A6BDA19716}" type="presOf" srcId="{6BDC9191-5DF1-4592-8FDA-AE9F9FAE46D5}" destId="{EB0A5F86-10DD-4421-B36A-E3045B5358DD}" srcOrd="0" destOrd="0" presId="urn:microsoft.com/office/officeart/2005/8/layout/process3"/>
    <dgm:cxn modelId="{BAAD1076-ECC4-4807-BB51-473A5D8922BD}" type="presOf" srcId="{0609F65A-ACE5-4B8C-8737-422774202686}" destId="{CDB4A8C4-8D0A-40DE-9992-41A921897DF1}" srcOrd="0" destOrd="2" presId="urn:microsoft.com/office/officeart/2005/8/layout/process3"/>
    <dgm:cxn modelId="{C22AF662-CA19-44AF-BB47-0E774E18EF95}" srcId="{6BDC9191-5DF1-4592-8FDA-AE9F9FAE46D5}" destId="{3714CA2B-539E-433D-8FE3-530DFD17E1FB}" srcOrd="3" destOrd="0" parTransId="{286E7D1D-9D4E-4145-9F93-C2FE1370ED72}" sibTransId="{E448C51D-4C51-49AD-B888-8558D61EDD90}"/>
    <dgm:cxn modelId="{30B8F2C2-5A24-48D1-94C3-24B58F700A53}" type="presOf" srcId="{027C0146-5623-4077-B23B-0A63F7E09028}" destId="{C8588A20-83CC-4713-ACAD-E0ACCB2BF11A}" srcOrd="0" destOrd="0" presId="urn:microsoft.com/office/officeart/2005/8/layout/process3"/>
    <dgm:cxn modelId="{EC1A1F78-3471-4D4C-A817-C5F421F58B3A}" srcId="{BD78D8C5-E51A-4F16-9070-67A5D8F33E92}" destId="{237CEA6B-CAD6-4062-962B-53E4A5DA37C8}" srcOrd="0" destOrd="0" parTransId="{6064EE2B-CFB8-4ACD-8CAD-650E1E35F2E9}" sibTransId="{68061655-D554-475E-A119-14D059AD19F8}"/>
    <dgm:cxn modelId="{897C3CA0-C198-40C0-A602-9F9ED09A6603}" type="presParOf" srcId="{EB0A5F86-10DD-4421-B36A-E3045B5358DD}" destId="{76EFD689-D784-4478-85CF-FD896774231D}" srcOrd="0" destOrd="0" presId="urn:microsoft.com/office/officeart/2005/8/layout/process3"/>
    <dgm:cxn modelId="{6D0B4DFC-CDD3-472B-B89D-6B28F5BD6254}" type="presParOf" srcId="{76EFD689-D784-4478-85CF-FD896774231D}" destId="{0661E128-A53F-455A-87BD-279C5ADAFF46}" srcOrd="0" destOrd="0" presId="urn:microsoft.com/office/officeart/2005/8/layout/process3"/>
    <dgm:cxn modelId="{128F4BED-F11C-43FD-875B-8A2CF9EA63EA}" type="presParOf" srcId="{76EFD689-D784-4478-85CF-FD896774231D}" destId="{3D08127A-FA52-48E3-9342-3B61AD0493F2}" srcOrd="1" destOrd="0" presId="urn:microsoft.com/office/officeart/2005/8/layout/process3"/>
    <dgm:cxn modelId="{400C2042-472B-4D0F-AE9E-D03AD074B0C8}" type="presParOf" srcId="{76EFD689-D784-4478-85CF-FD896774231D}" destId="{8487420C-015D-468B-B221-6016F3CA5E37}" srcOrd="2" destOrd="0" presId="urn:microsoft.com/office/officeart/2005/8/layout/process3"/>
    <dgm:cxn modelId="{52DBB5CC-B0F0-4B94-B27C-115242C09E15}" type="presParOf" srcId="{EB0A5F86-10DD-4421-B36A-E3045B5358DD}" destId="{0655FB05-78E0-4BA9-9B27-29D130D4387A}" srcOrd="1" destOrd="0" presId="urn:microsoft.com/office/officeart/2005/8/layout/process3"/>
    <dgm:cxn modelId="{97ADA1EB-0AD9-437F-9366-D086BF165C51}" type="presParOf" srcId="{0655FB05-78E0-4BA9-9B27-29D130D4387A}" destId="{32B33C85-FA52-4BBC-A7F4-387159895C41}" srcOrd="0" destOrd="0" presId="urn:microsoft.com/office/officeart/2005/8/layout/process3"/>
    <dgm:cxn modelId="{E6BD8211-D1E0-4A86-8D3F-AA0DD5DF0CAE}" type="presParOf" srcId="{EB0A5F86-10DD-4421-B36A-E3045B5358DD}" destId="{D90709D3-CAC3-4A1B-95D0-296D5D9123F5}" srcOrd="2" destOrd="0" presId="urn:microsoft.com/office/officeart/2005/8/layout/process3"/>
    <dgm:cxn modelId="{D7C8DFED-7E28-47F4-807A-5F9F16314304}" type="presParOf" srcId="{D90709D3-CAC3-4A1B-95D0-296D5D9123F5}" destId="{E535E4EA-619B-4787-9551-034AC5C765FD}" srcOrd="0" destOrd="0" presId="urn:microsoft.com/office/officeart/2005/8/layout/process3"/>
    <dgm:cxn modelId="{5374FAAC-2446-4F85-9A6D-172CD0DA91A8}" type="presParOf" srcId="{D90709D3-CAC3-4A1B-95D0-296D5D9123F5}" destId="{9AD75E68-A29F-479B-9D2B-F9E6252625FC}" srcOrd="1" destOrd="0" presId="urn:microsoft.com/office/officeart/2005/8/layout/process3"/>
    <dgm:cxn modelId="{8F8A76BF-F330-4F9D-B6B2-3F82A1419F3D}" type="presParOf" srcId="{D90709D3-CAC3-4A1B-95D0-296D5D9123F5}" destId="{C8588A20-83CC-4713-ACAD-E0ACCB2BF11A}" srcOrd="2" destOrd="0" presId="urn:microsoft.com/office/officeart/2005/8/layout/process3"/>
    <dgm:cxn modelId="{11380C48-765F-4FA8-850A-FE40A6F05C69}" type="presParOf" srcId="{EB0A5F86-10DD-4421-B36A-E3045B5358DD}" destId="{6EDA0704-7D20-4C8C-96B0-EA81E81A1055}" srcOrd="3" destOrd="0" presId="urn:microsoft.com/office/officeart/2005/8/layout/process3"/>
    <dgm:cxn modelId="{90AA78E1-2D0B-40B0-BF88-41A5F9F9D9EB}" type="presParOf" srcId="{6EDA0704-7D20-4C8C-96B0-EA81E81A1055}" destId="{490FBAEA-43E3-4E86-8FA7-66757DD5E7D7}" srcOrd="0" destOrd="0" presId="urn:microsoft.com/office/officeart/2005/8/layout/process3"/>
    <dgm:cxn modelId="{BBEA7BEA-93AD-480E-A0D8-6FD87533410D}" type="presParOf" srcId="{EB0A5F86-10DD-4421-B36A-E3045B5358DD}" destId="{EFC20271-B79B-441D-AACA-B470D82511D6}" srcOrd="4" destOrd="0" presId="urn:microsoft.com/office/officeart/2005/8/layout/process3"/>
    <dgm:cxn modelId="{CBAE5576-1011-4C79-B28A-B837B3BE67F9}" type="presParOf" srcId="{EFC20271-B79B-441D-AACA-B470D82511D6}" destId="{BB4AB808-E61F-46BF-BB43-793B7AE296E7}" srcOrd="0" destOrd="0" presId="urn:microsoft.com/office/officeart/2005/8/layout/process3"/>
    <dgm:cxn modelId="{24766602-06A5-4EDC-BC80-D0F93B69909D}" type="presParOf" srcId="{EFC20271-B79B-441D-AACA-B470D82511D6}" destId="{AB6DC7F5-5CCE-48FD-9E43-CFBDB0C62657}" srcOrd="1" destOrd="0" presId="urn:microsoft.com/office/officeart/2005/8/layout/process3"/>
    <dgm:cxn modelId="{07C255E6-0481-4015-A9FC-9537B32D1AC4}" type="presParOf" srcId="{EFC20271-B79B-441D-AACA-B470D82511D6}" destId="{CDB4A8C4-8D0A-40DE-9992-41A921897DF1}" srcOrd="2" destOrd="0" presId="urn:microsoft.com/office/officeart/2005/8/layout/process3"/>
    <dgm:cxn modelId="{A6314A4E-578E-4E45-B3AB-D028681F3B33}" type="presParOf" srcId="{EB0A5F86-10DD-4421-B36A-E3045B5358DD}" destId="{C3DC3525-BFB2-45A5-A0BD-CA0F7E21A917}" srcOrd="5" destOrd="0" presId="urn:microsoft.com/office/officeart/2005/8/layout/process3"/>
    <dgm:cxn modelId="{A68A4EAC-1CCA-46FC-B793-06C081A51122}" type="presParOf" srcId="{C3DC3525-BFB2-45A5-A0BD-CA0F7E21A917}" destId="{EF4B38BE-ADAB-460A-B2DF-5943DC4FC088}" srcOrd="0" destOrd="0" presId="urn:microsoft.com/office/officeart/2005/8/layout/process3"/>
    <dgm:cxn modelId="{B5C3B7C9-D32A-4E1D-8901-9320BFE4D5DD}" type="presParOf" srcId="{EB0A5F86-10DD-4421-B36A-E3045B5358DD}" destId="{3FC5BCF0-7AFD-4CD7-90B5-B14E6E26BB8D}" srcOrd="6" destOrd="0" presId="urn:microsoft.com/office/officeart/2005/8/layout/process3"/>
    <dgm:cxn modelId="{EA862411-9D33-4F6F-A672-261D7244CFDF}" type="presParOf" srcId="{3FC5BCF0-7AFD-4CD7-90B5-B14E6E26BB8D}" destId="{6A7C08A1-9252-4D7A-B6A1-12A631C003DC}" srcOrd="0" destOrd="0" presId="urn:microsoft.com/office/officeart/2005/8/layout/process3"/>
    <dgm:cxn modelId="{F430E9A0-2700-40B6-83C9-A185B204B927}" type="presParOf" srcId="{3FC5BCF0-7AFD-4CD7-90B5-B14E6E26BB8D}" destId="{DA4BF010-45A8-4941-A3C7-31C77EC5C8AF}" srcOrd="1" destOrd="0" presId="urn:microsoft.com/office/officeart/2005/8/layout/process3"/>
    <dgm:cxn modelId="{44DA28EE-020C-40EB-84C4-885A0E22EAEA}" type="presParOf" srcId="{3FC5BCF0-7AFD-4CD7-90B5-B14E6E26BB8D}" destId="{FC0571B0-8236-4257-99B5-0A3054E4FA2A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DC9191-5DF1-4592-8FDA-AE9F9FAE46D5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BD78D8C5-E51A-4F16-9070-67A5D8F33E92}">
      <dgm:prSet phldrT="[Text]" custT="1"/>
      <dgm:spPr/>
      <dgm:t>
        <a:bodyPr/>
        <a:lstStyle/>
        <a:p>
          <a:r>
            <a:rPr lang="en-AU" sz="1400" b="1" dirty="0" smtClean="0"/>
            <a:t>Problem</a:t>
          </a:r>
          <a:endParaRPr lang="en-AU" sz="1400" b="1" dirty="0"/>
        </a:p>
      </dgm:t>
    </dgm:pt>
    <dgm:pt modelId="{53A4A814-4168-45EE-9CD6-442A9CE7AC70}" type="parTrans" cxnId="{FF4BE724-CAA8-4178-A234-7AD93148F6A4}">
      <dgm:prSet/>
      <dgm:spPr/>
      <dgm:t>
        <a:bodyPr/>
        <a:lstStyle/>
        <a:p>
          <a:endParaRPr lang="en-AU"/>
        </a:p>
      </dgm:t>
    </dgm:pt>
    <dgm:pt modelId="{5BBC1AA9-6448-4C65-B128-51AA671BA900}" type="sibTrans" cxnId="{FF4BE724-CAA8-4178-A234-7AD93148F6A4}">
      <dgm:prSet/>
      <dgm:spPr/>
      <dgm:t>
        <a:bodyPr/>
        <a:lstStyle/>
        <a:p>
          <a:endParaRPr lang="en-AU"/>
        </a:p>
      </dgm:t>
    </dgm:pt>
    <dgm:pt modelId="{98F78FEB-A345-496F-AD70-B7337CAD90F5}">
      <dgm:prSet phldrT="[Text]" custT="1"/>
      <dgm:spPr/>
      <dgm:t>
        <a:bodyPr/>
        <a:lstStyle/>
        <a:p>
          <a:r>
            <a:rPr lang="en-AU" sz="1400" b="1" dirty="0" smtClean="0"/>
            <a:t>What they did</a:t>
          </a:r>
          <a:endParaRPr lang="en-AU" sz="1400" b="1" dirty="0"/>
        </a:p>
      </dgm:t>
    </dgm:pt>
    <dgm:pt modelId="{EF1FE2CF-058F-4C9C-8FCC-7A98E52031EB}" type="parTrans" cxnId="{CBDEA959-85BC-49AB-8906-BF730F1E88DC}">
      <dgm:prSet/>
      <dgm:spPr/>
      <dgm:t>
        <a:bodyPr/>
        <a:lstStyle/>
        <a:p>
          <a:endParaRPr lang="en-AU"/>
        </a:p>
      </dgm:t>
    </dgm:pt>
    <dgm:pt modelId="{12217E27-D45C-4528-89DC-6B7A666F9701}" type="sibTrans" cxnId="{CBDEA959-85BC-49AB-8906-BF730F1E88DC}">
      <dgm:prSet/>
      <dgm:spPr/>
      <dgm:t>
        <a:bodyPr/>
        <a:lstStyle/>
        <a:p>
          <a:endParaRPr lang="en-AU"/>
        </a:p>
      </dgm:t>
    </dgm:pt>
    <dgm:pt modelId="{BFD83ADA-EC13-437A-BC16-E41E31515CC2}">
      <dgm:prSet phldrT="[Text]" custT="1"/>
      <dgm:spPr/>
      <dgm:t>
        <a:bodyPr/>
        <a:lstStyle/>
        <a:p>
          <a:r>
            <a:rPr lang="en-AU" sz="1400" b="1" dirty="0" smtClean="0"/>
            <a:t>What did they conclude?</a:t>
          </a:r>
          <a:endParaRPr lang="en-AU" sz="1400" b="1" dirty="0"/>
        </a:p>
      </dgm:t>
    </dgm:pt>
    <dgm:pt modelId="{7B38C8E4-AECF-46BB-84DD-71B36C00368B}" type="parTrans" cxnId="{87B594EE-CB6F-4499-B597-80DBC2A13E9D}">
      <dgm:prSet/>
      <dgm:spPr/>
      <dgm:t>
        <a:bodyPr/>
        <a:lstStyle/>
        <a:p>
          <a:endParaRPr lang="en-AU"/>
        </a:p>
      </dgm:t>
    </dgm:pt>
    <dgm:pt modelId="{E08FD457-A16B-4D36-8973-BDFE349592CA}" type="sibTrans" cxnId="{87B594EE-CB6F-4499-B597-80DBC2A13E9D}">
      <dgm:prSet/>
      <dgm:spPr/>
      <dgm:t>
        <a:bodyPr/>
        <a:lstStyle/>
        <a:p>
          <a:endParaRPr lang="en-AU"/>
        </a:p>
      </dgm:t>
    </dgm:pt>
    <dgm:pt modelId="{5E5A2DBF-5A77-4BFF-AF17-F7A1E2C24CB1}">
      <dgm:prSet phldrT="[Text]" custT="1"/>
      <dgm:spPr/>
      <dgm:t>
        <a:bodyPr/>
        <a:lstStyle/>
        <a:p>
          <a:r>
            <a:rPr lang="en-AU" sz="1400" b="1" dirty="0" smtClean="0"/>
            <a:t>The results</a:t>
          </a:r>
          <a:endParaRPr lang="en-AU" sz="1400" b="1" dirty="0"/>
        </a:p>
      </dgm:t>
    </dgm:pt>
    <dgm:pt modelId="{B33FCED9-98A5-4D6B-9BE9-EC8D49E83FB8}" type="parTrans" cxnId="{71E27001-89C5-42BD-B89D-56CAB7E7047B}">
      <dgm:prSet/>
      <dgm:spPr/>
      <dgm:t>
        <a:bodyPr/>
        <a:lstStyle/>
        <a:p>
          <a:endParaRPr lang="en-AU"/>
        </a:p>
      </dgm:t>
    </dgm:pt>
    <dgm:pt modelId="{3D8F5999-D020-42E0-BC07-50872C91122F}" type="sibTrans" cxnId="{71E27001-89C5-42BD-B89D-56CAB7E7047B}">
      <dgm:prSet/>
      <dgm:spPr/>
      <dgm:t>
        <a:bodyPr/>
        <a:lstStyle/>
        <a:p>
          <a:endParaRPr lang="en-AU"/>
        </a:p>
      </dgm:t>
    </dgm:pt>
    <dgm:pt modelId="{0E34F387-CA56-4988-BBD5-F0A656262918}">
      <dgm:prSet phldrT="[Text]" custT="1"/>
      <dgm:spPr/>
      <dgm:t>
        <a:bodyPr/>
        <a:lstStyle/>
        <a:p>
          <a:r>
            <a:rPr lang="en-AU" sz="1200" dirty="0" smtClean="0"/>
            <a:t>Mission statement was too broad – difficult to know what and who to fund</a:t>
          </a:r>
          <a:endParaRPr lang="en-AU" sz="1200" b="1" dirty="0"/>
        </a:p>
      </dgm:t>
    </dgm:pt>
    <dgm:pt modelId="{8CB7FA13-1D7E-4DCC-A3BA-2A218D4045FB}" type="parTrans" cxnId="{8BD1E159-06CE-40D7-8CBF-15E0E16A475C}">
      <dgm:prSet/>
      <dgm:spPr/>
      <dgm:t>
        <a:bodyPr/>
        <a:lstStyle/>
        <a:p>
          <a:endParaRPr lang="en-AU"/>
        </a:p>
      </dgm:t>
    </dgm:pt>
    <dgm:pt modelId="{A1C0DE40-BD47-4AB1-B6B6-34D07D442281}" type="sibTrans" cxnId="{8BD1E159-06CE-40D7-8CBF-15E0E16A475C}">
      <dgm:prSet/>
      <dgm:spPr/>
      <dgm:t>
        <a:bodyPr/>
        <a:lstStyle/>
        <a:p>
          <a:endParaRPr lang="en-AU"/>
        </a:p>
      </dgm:t>
    </dgm:pt>
    <dgm:pt modelId="{BC7209AA-4B39-4BDB-A988-E3D1DB278C91}">
      <dgm:prSet phldrT="[Text]" custT="1"/>
      <dgm:spPr/>
      <dgm:t>
        <a:bodyPr/>
        <a:lstStyle/>
        <a:p>
          <a:r>
            <a:rPr lang="en-AU" sz="1200" dirty="0" smtClean="0"/>
            <a:t>Unsure of the impact they were having</a:t>
          </a:r>
          <a:endParaRPr lang="en-AU" sz="1200" b="1" dirty="0"/>
        </a:p>
      </dgm:t>
    </dgm:pt>
    <dgm:pt modelId="{CD83BF01-1243-428A-AE04-03D777C7CFAC}" type="parTrans" cxnId="{287DB944-9451-485D-ABDF-0C17B3748A6A}">
      <dgm:prSet/>
      <dgm:spPr/>
      <dgm:t>
        <a:bodyPr/>
        <a:lstStyle/>
        <a:p>
          <a:endParaRPr lang="en-AU"/>
        </a:p>
      </dgm:t>
    </dgm:pt>
    <dgm:pt modelId="{ABC50A48-CB2C-4A9E-AACF-36B0C161B84A}" type="sibTrans" cxnId="{287DB944-9451-485D-ABDF-0C17B3748A6A}">
      <dgm:prSet/>
      <dgm:spPr/>
      <dgm:t>
        <a:bodyPr/>
        <a:lstStyle/>
        <a:p>
          <a:endParaRPr lang="en-AU"/>
        </a:p>
      </dgm:t>
    </dgm:pt>
    <dgm:pt modelId="{D7D8A87B-573E-45B0-B702-7618FCD90041}">
      <dgm:prSet phldrT="[Text]" custT="1"/>
      <dgm:spPr/>
      <dgm:t>
        <a:bodyPr/>
        <a:lstStyle/>
        <a:p>
          <a:r>
            <a:rPr lang="en-AU" sz="1200" dirty="0" smtClean="0"/>
            <a:t>Program map to work out the golden thread</a:t>
          </a:r>
          <a:endParaRPr lang="en-AU" sz="1200" dirty="0"/>
        </a:p>
      </dgm:t>
    </dgm:pt>
    <dgm:pt modelId="{B4C46BC9-D122-4AB7-9255-73EB45A53A3E}" type="parTrans" cxnId="{50D27AEC-6297-418F-9789-668EA3042F2E}">
      <dgm:prSet/>
      <dgm:spPr/>
      <dgm:t>
        <a:bodyPr/>
        <a:lstStyle/>
        <a:p>
          <a:endParaRPr lang="en-AU"/>
        </a:p>
      </dgm:t>
    </dgm:pt>
    <dgm:pt modelId="{FC36D6E3-3B60-4663-B3CC-B73157257F6E}" type="sibTrans" cxnId="{50D27AEC-6297-418F-9789-668EA3042F2E}">
      <dgm:prSet/>
      <dgm:spPr/>
      <dgm:t>
        <a:bodyPr/>
        <a:lstStyle/>
        <a:p>
          <a:endParaRPr lang="en-AU"/>
        </a:p>
      </dgm:t>
    </dgm:pt>
    <dgm:pt modelId="{3AD4378E-3DF0-4382-BD38-D667EF18C0E8}">
      <dgm:prSet phldrT="[Text]" custT="1"/>
      <dgm:spPr/>
      <dgm:t>
        <a:bodyPr/>
        <a:lstStyle/>
        <a:p>
          <a:r>
            <a:rPr lang="en-AU" sz="1200" dirty="0" smtClean="0"/>
            <a:t>Determined the logic of what they were doing or wanted to do, the impact they wanted to create and outcomes they wanted to see</a:t>
          </a:r>
          <a:endParaRPr lang="en-AU" sz="1200" dirty="0"/>
        </a:p>
      </dgm:t>
    </dgm:pt>
    <dgm:pt modelId="{020460D4-D861-4DDD-94D5-CFCA8A6B2490}" type="parTrans" cxnId="{CE43C660-C08A-41D3-8BCC-DB39310789CC}">
      <dgm:prSet/>
      <dgm:spPr/>
      <dgm:t>
        <a:bodyPr/>
        <a:lstStyle/>
        <a:p>
          <a:endParaRPr lang="en-AU"/>
        </a:p>
      </dgm:t>
    </dgm:pt>
    <dgm:pt modelId="{1592C22B-0E49-469D-AA0F-04D52B89214D}" type="sibTrans" cxnId="{CE43C660-C08A-41D3-8BCC-DB39310789CC}">
      <dgm:prSet/>
      <dgm:spPr/>
      <dgm:t>
        <a:bodyPr/>
        <a:lstStyle/>
        <a:p>
          <a:endParaRPr lang="en-AU"/>
        </a:p>
      </dgm:t>
    </dgm:pt>
    <dgm:pt modelId="{60BA72AB-44C7-4B68-926A-17C6C9917E52}">
      <dgm:prSet phldrT="[Text]" custT="1"/>
      <dgm:spPr/>
      <dgm:t>
        <a:bodyPr/>
        <a:lstStyle/>
        <a:p>
          <a:r>
            <a:rPr lang="en-AU" sz="1200" dirty="0" smtClean="0"/>
            <a:t>Once they had proved their logic and determined their golden thread they were able to develop a measurement framework:</a:t>
          </a:r>
          <a:endParaRPr lang="en-AU" sz="1200" dirty="0"/>
        </a:p>
      </dgm:t>
    </dgm:pt>
    <dgm:pt modelId="{1086D39F-04A5-4510-97F2-7BA7BB116921}" type="parTrans" cxnId="{8C998321-99CC-4FA8-8B68-6309CCDDC3E6}">
      <dgm:prSet/>
      <dgm:spPr/>
      <dgm:t>
        <a:bodyPr/>
        <a:lstStyle/>
        <a:p>
          <a:endParaRPr lang="en-AU"/>
        </a:p>
      </dgm:t>
    </dgm:pt>
    <dgm:pt modelId="{31F5BE1C-B3F7-4F28-90E4-BB2C708F4B38}" type="sibTrans" cxnId="{8C998321-99CC-4FA8-8B68-6309CCDDC3E6}">
      <dgm:prSet/>
      <dgm:spPr/>
      <dgm:t>
        <a:bodyPr/>
        <a:lstStyle/>
        <a:p>
          <a:endParaRPr lang="en-AU"/>
        </a:p>
      </dgm:t>
    </dgm:pt>
    <dgm:pt modelId="{4C5A514E-65BE-40BC-AEB3-31549F0ED6E0}">
      <dgm:prSet phldrT="[Text]" custT="1"/>
      <dgm:spPr/>
      <dgm:t>
        <a:bodyPr/>
        <a:lstStyle/>
        <a:p>
          <a:r>
            <a:rPr lang="en-AU" sz="1200" dirty="0" smtClean="0"/>
            <a:t>Funding now based on alignment to mission and scale of need</a:t>
          </a:r>
          <a:endParaRPr lang="en-AU" sz="1200" dirty="0"/>
        </a:p>
      </dgm:t>
    </dgm:pt>
    <dgm:pt modelId="{95CFABA2-2821-4AE2-93D0-93FF6267F972}" type="parTrans" cxnId="{F7390834-B7C6-4CB7-AE35-A9BC670DD23E}">
      <dgm:prSet/>
      <dgm:spPr/>
      <dgm:t>
        <a:bodyPr/>
        <a:lstStyle/>
        <a:p>
          <a:endParaRPr lang="en-AU"/>
        </a:p>
      </dgm:t>
    </dgm:pt>
    <dgm:pt modelId="{5187F6F8-1D9C-4E61-9212-238C2B888246}" type="sibTrans" cxnId="{F7390834-B7C6-4CB7-AE35-A9BC670DD23E}">
      <dgm:prSet/>
      <dgm:spPr/>
      <dgm:t>
        <a:bodyPr/>
        <a:lstStyle/>
        <a:p>
          <a:endParaRPr lang="en-AU"/>
        </a:p>
      </dgm:t>
    </dgm:pt>
    <dgm:pt modelId="{3214066B-170E-4DBF-BEF6-656FD0A1FEE7}">
      <dgm:prSet phldrT="[Text]" custT="1"/>
      <dgm:spPr/>
      <dgm:t>
        <a:bodyPr/>
        <a:lstStyle/>
        <a:p>
          <a:r>
            <a:rPr lang="en-AU" sz="1200" dirty="0" smtClean="0"/>
            <a:t>Funding for the long term</a:t>
          </a:r>
          <a:endParaRPr lang="en-AU" sz="1200" dirty="0"/>
        </a:p>
      </dgm:t>
    </dgm:pt>
    <dgm:pt modelId="{213B1032-5F8D-43B6-A7A8-F5BA165FD47F}" type="parTrans" cxnId="{5D4417B0-E56F-42F2-AEF4-72BA0A68C06C}">
      <dgm:prSet/>
      <dgm:spPr/>
      <dgm:t>
        <a:bodyPr/>
        <a:lstStyle/>
        <a:p>
          <a:endParaRPr lang="en-AU"/>
        </a:p>
      </dgm:t>
    </dgm:pt>
    <dgm:pt modelId="{AE6734DB-7AC8-4AB8-9327-83939DB0A115}" type="sibTrans" cxnId="{5D4417B0-E56F-42F2-AEF4-72BA0A68C06C}">
      <dgm:prSet/>
      <dgm:spPr/>
      <dgm:t>
        <a:bodyPr/>
        <a:lstStyle/>
        <a:p>
          <a:endParaRPr lang="en-AU"/>
        </a:p>
      </dgm:t>
    </dgm:pt>
    <dgm:pt modelId="{3B0835CA-824F-4091-B838-A49D46B2CCF9}">
      <dgm:prSet phldrT="[Text]" custT="1"/>
      <dgm:spPr/>
      <dgm:t>
        <a:bodyPr/>
        <a:lstStyle/>
        <a:p>
          <a:r>
            <a:rPr lang="en-AU" sz="1200" dirty="0" smtClean="0"/>
            <a:t>Measurement philosophy – outcomes not “inputs”</a:t>
          </a:r>
          <a:endParaRPr lang="en-AU" sz="1200" dirty="0"/>
        </a:p>
      </dgm:t>
    </dgm:pt>
    <dgm:pt modelId="{4DA2FDAE-7822-4733-A7A7-B06FF453D4EE}" type="parTrans" cxnId="{353ADDB8-D3F1-451C-B314-616CAE01CE0C}">
      <dgm:prSet/>
      <dgm:spPr/>
      <dgm:t>
        <a:bodyPr/>
        <a:lstStyle/>
        <a:p>
          <a:endParaRPr lang="en-AU"/>
        </a:p>
      </dgm:t>
    </dgm:pt>
    <dgm:pt modelId="{DD16B5B2-C029-4257-92A1-D9FC1401A9F3}" type="sibTrans" cxnId="{353ADDB8-D3F1-451C-B314-616CAE01CE0C}">
      <dgm:prSet/>
      <dgm:spPr/>
      <dgm:t>
        <a:bodyPr/>
        <a:lstStyle/>
        <a:p>
          <a:endParaRPr lang="en-AU"/>
        </a:p>
      </dgm:t>
    </dgm:pt>
    <dgm:pt modelId="{871DE34E-AF10-4075-9906-D0E9FCF55172}">
      <dgm:prSet phldrT="[Text]" custT="1"/>
      <dgm:spPr/>
      <dgm:t>
        <a:bodyPr/>
        <a:lstStyle/>
        <a:p>
          <a:r>
            <a:rPr lang="en-AU" sz="1200" dirty="0" smtClean="0"/>
            <a:t>M&amp;E incorporated into planning cycle</a:t>
          </a:r>
          <a:endParaRPr lang="en-AU" sz="1200" dirty="0"/>
        </a:p>
      </dgm:t>
    </dgm:pt>
    <dgm:pt modelId="{048DEADB-80F1-4D93-9DD5-A0C7F273EF36}" type="parTrans" cxnId="{74D49529-114C-40DB-940C-5D009F263F58}">
      <dgm:prSet/>
      <dgm:spPr/>
      <dgm:t>
        <a:bodyPr/>
        <a:lstStyle/>
        <a:p>
          <a:endParaRPr lang="en-AU"/>
        </a:p>
      </dgm:t>
    </dgm:pt>
    <dgm:pt modelId="{FC114345-78D2-42DD-AB35-2C41D05B6713}" type="sibTrans" cxnId="{74D49529-114C-40DB-940C-5D009F263F58}">
      <dgm:prSet/>
      <dgm:spPr/>
      <dgm:t>
        <a:bodyPr/>
        <a:lstStyle/>
        <a:p>
          <a:endParaRPr lang="en-AU"/>
        </a:p>
      </dgm:t>
    </dgm:pt>
    <dgm:pt modelId="{BC1E5EBC-8E77-42C5-BCC8-C46F84D9971D}">
      <dgm:prSet phldrT="[Text]" custT="1"/>
      <dgm:spPr/>
      <dgm:t>
        <a:bodyPr/>
        <a:lstStyle/>
        <a:p>
          <a:r>
            <a:rPr lang="en-AU" sz="1200" dirty="0" smtClean="0"/>
            <a:t>direct indicators: # of people getting jobs / # of students staying in school</a:t>
          </a:r>
          <a:endParaRPr lang="en-AU" sz="1200" dirty="0"/>
        </a:p>
      </dgm:t>
    </dgm:pt>
    <dgm:pt modelId="{F02C6414-6EA9-4CB9-BB25-DD7253D71C74}" type="parTrans" cxnId="{484BF318-C755-4D3B-BFB1-9084C0AE1BF4}">
      <dgm:prSet/>
      <dgm:spPr/>
      <dgm:t>
        <a:bodyPr/>
        <a:lstStyle/>
        <a:p>
          <a:endParaRPr lang="en-AU"/>
        </a:p>
      </dgm:t>
    </dgm:pt>
    <dgm:pt modelId="{C06B24F7-3ECD-492D-885D-2343EFA758CB}" type="sibTrans" cxnId="{484BF318-C755-4D3B-BFB1-9084C0AE1BF4}">
      <dgm:prSet/>
      <dgm:spPr/>
      <dgm:t>
        <a:bodyPr/>
        <a:lstStyle/>
        <a:p>
          <a:endParaRPr lang="en-AU"/>
        </a:p>
      </dgm:t>
    </dgm:pt>
    <dgm:pt modelId="{08592266-432C-4583-89DA-42D212185E2C}">
      <dgm:prSet phldrT="[Text]" custT="1"/>
      <dgm:spPr/>
      <dgm:t>
        <a:bodyPr/>
        <a:lstStyle/>
        <a:p>
          <a:r>
            <a:rPr lang="en-AU" sz="1200" b="0" dirty="0" smtClean="0"/>
            <a:t>i</a:t>
          </a:r>
          <a:r>
            <a:rPr lang="en-AU" sz="1200" dirty="0" smtClean="0"/>
            <a:t>ndirect indicators: financial independence = # of people in stable accommodation</a:t>
          </a:r>
          <a:endParaRPr lang="en-AU" sz="1200" dirty="0"/>
        </a:p>
      </dgm:t>
    </dgm:pt>
    <dgm:pt modelId="{3539563C-166C-4228-B796-EDB1E2FB9132}" type="parTrans" cxnId="{F770DEE8-BE57-46F4-AA39-3577FDC0C76C}">
      <dgm:prSet/>
      <dgm:spPr/>
      <dgm:t>
        <a:bodyPr/>
        <a:lstStyle/>
        <a:p>
          <a:endParaRPr lang="en-AU"/>
        </a:p>
      </dgm:t>
    </dgm:pt>
    <dgm:pt modelId="{E20C5C78-8053-486E-972B-8C2EF0B43BF2}" type="sibTrans" cxnId="{F770DEE8-BE57-46F4-AA39-3577FDC0C76C}">
      <dgm:prSet/>
      <dgm:spPr/>
      <dgm:t>
        <a:bodyPr/>
        <a:lstStyle/>
        <a:p>
          <a:endParaRPr lang="en-AU"/>
        </a:p>
      </dgm:t>
    </dgm:pt>
    <dgm:pt modelId="{EB0A5F86-10DD-4421-B36A-E3045B5358DD}" type="pres">
      <dgm:prSet presAssocID="{6BDC9191-5DF1-4592-8FDA-AE9F9FAE46D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76EFD689-D784-4478-85CF-FD896774231D}" type="pres">
      <dgm:prSet presAssocID="{BD78D8C5-E51A-4F16-9070-67A5D8F33E92}" presName="composite" presStyleCnt="0"/>
      <dgm:spPr/>
    </dgm:pt>
    <dgm:pt modelId="{0661E128-A53F-455A-87BD-279C5ADAFF46}" type="pres">
      <dgm:prSet presAssocID="{BD78D8C5-E51A-4F16-9070-67A5D8F33E92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D08127A-FA52-48E3-9342-3B61AD0493F2}" type="pres">
      <dgm:prSet presAssocID="{BD78D8C5-E51A-4F16-9070-67A5D8F33E92}" presName="parSh" presStyleLbl="node1" presStyleIdx="0" presStyleCnt="4"/>
      <dgm:spPr/>
      <dgm:t>
        <a:bodyPr/>
        <a:lstStyle/>
        <a:p>
          <a:endParaRPr lang="en-AU"/>
        </a:p>
      </dgm:t>
    </dgm:pt>
    <dgm:pt modelId="{8487420C-015D-468B-B221-6016F3CA5E37}" type="pres">
      <dgm:prSet presAssocID="{BD78D8C5-E51A-4F16-9070-67A5D8F33E92}" presName="desTx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655FB05-78E0-4BA9-9B27-29D130D4387A}" type="pres">
      <dgm:prSet presAssocID="{5BBC1AA9-6448-4C65-B128-51AA671BA900}" presName="sibTrans" presStyleLbl="sibTrans2D1" presStyleIdx="0" presStyleCnt="3"/>
      <dgm:spPr/>
      <dgm:t>
        <a:bodyPr/>
        <a:lstStyle/>
        <a:p>
          <a:endParaRPr lang="en-AU"/>
        </a:p>
      </dgm:t>
    </dgm:pt>
    <dgm:pt modelId="{32B33C85-FA52-4BBC-A7F4-387159895C41}" type="pres">
      <dgm:prSet presAssocID="{5BBC1AA9-6448-4C65-B128-51AA671BA900}" presName="connTx" presStyleLbl="sibTrans2D1" presStyleIdx="0" presStyleCnt="3"/>
      <dgm:spPr/>
      <dgm:t>
        <a:bodyPr/>
        <a:lstStyle/>
        <a:p>
          <a:endParaRPr lang="en-AU"/>
        </a:p>
      </dgm:t>
    </dgm:pt>
    <dgm:pt modelId="{CE49B32F-DA4A-4B9B-B242-A4CA6AF4E499}" type="pres">
      <dgm:prSet presAssocID="{98F78FEB-A345-496F-AD70-B7337CAD90F5}" presName="composite" presStyleCnt="0"/>
      <dgm:spPr/>
    </dgm:pt>
    <dgm:pt modelId="{4362264E-0B50-42B4-91F7-094B3F8FA8AC}" type="pres">
      <dgm:prSet presAssocID="{98F78FEB-A345-496F-AD70-B7337CAD90F5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B84E211-629A-4187-8BD1-4625DBBD2C8C}" type="pres">
      <dgm:prSet presAssocID="{98F78FEB-A345-496F-AD70-B7337CAD90F5}" presName="parSh" presStyleLbl="node1" presStyleIdx="1" presStyleCnt="4"/>
      <dgm:spPr/>
      <dgm:t>
        <a:bodyPr/>
        <a:lstStyle/>
        <a:p>
          <a:endParaRPr lang="en-AU"/>
        </a:p>
      </dgm:t>
    </dgm:pt>
    <dgm:pt modelId="{1EE1232B-9B53-4660-B716-2C970D4964BB}" type="pres">
      <dgm:prSet presAssocID="{98F78FEB-A345-496F-AD70-B7337CAD90F5}" presName="desTx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C5ED7BFE-BC5A-467C-AB03-509985D316AD}" type="pres">
      <dgm:prSet presAssocID="{12217E27-D45C-4528-89DC-6B7A666F9701}" presName="sibTrans" presStyleLbl="sibTrans2D1" presStyleIdx="1" presStyleCnt="3"/>
      <dgm:spPr/>
      <dgm:t>
        <a:bodyPr/>
        <a:lstStyle/>
        <a:p>
          <a:endParaRPr lang="en-AU"/>
        </a:p>
      </dgm:t>
    </dgm:pt>
    <dgm:pt modelId="{8DF0E337-8796-4864-9FC4-C2EB8948D879}" type="pres">
      <dgm:prSet presAssocID="{12217E27-D45C-4528-89DC-6B7A666F9701}" presName="connTx" presStyleLbl="sibTrans2D1" presStyleIdx="1" presStyleCnt="3"/>
      <dgm:spPr/>
      <dgm:t>
        <a:bodyPr/>
        <a:lstStyle/>
        <a:p>
          <a:endParaRPr lang="en-AU"/>
        </a:p>
      </dgm:t>
    </dgm:pt>
    <dgm:pt modelId="{CBA0AC17-19C4-48E7-9087-816AB3F24856}" type="pres">
      <dgm:prSet presAssocID="{BFD83ADA-EC13-437A-BC16-E41E31515CC2}" presName="composite" presStyleCnt="0"/>
      <dgm:spPr/>
    </dgm:pt>
    <dgm:pt modelId="{5D6735BD-3EDF-4D69-BD67-3BEC7F166BA9}" type="pres">
      <dgm:prSet presAssocID="{BFD83ADA-EC13-437A-BC16-E41E31515CC2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ABD9A5D1-9BF2-4402-BE26-6EC732BA84BA}" type="pres">
      <dgm:prSet presAssocID="{BFD83ADA-EC13-437A-BC16-E41E31515CC2}" presName="parSh" presStyleLbl="node1" presStyleIdx="2" presStyleCnt="4"/>
      <dgm:spPr/>
      <dgm:t>
        <a:bodyPr/>
        <a:lstStyle/>
        <a:p>
          <a:endParaRPr lang="en-AU"/>
        </a:p>
      </dgm:t>
    </dgm:pt>
    <dgm:pt modelId="{48B8F7C6-16F1-4466-B855-95DF85A5C51D}" type="pres">
      <dgm:prSet presAssocID="{BFD83ADA-EC13-437A-BC16-E41E31515CC2}" presName="desTx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E160355-7F14-4410-A6AD-08D5E1D183C0}" type="pres">
      <dgm:prSet presAssocID="{E08FD457-A16B-4D36-8973-BDFE349592CA}" presName="sibTrans" presStyleLbl="sibTrans2D1" presStyleIdx="2" presStyleCnt="3"/>
      <dgm:spPr/>
      <dgm:t>
        <a:bodyPr/>
        <a:lstStyle/>
        <a:p>
          <a:endParaRPr lang="en-AU"/>
        </a:p>
      </dgm:t>
    </dgm:pt>
    <dgm:pt modelId="{F461D091-8850-422E-98C4-FB16D5A235A4}" type="pres">
      <dgm:prSet presAssocID="{E08FD457-A16B-4D36-8973-BDFE349592CA}" presName="connTx" presStyleLbl="sibTrans2D1" presStyleIdx="2" presStyleCnt="3"/>
      <dgm:spPr/>
      <dgm:t>
        <a:bodyPr/>
        <a:lstStyle/>
        <a:p>
          <a:endParaRPr lang="en-AU"/>
        </a:p>
      </dgm:t>
    </dgm:pt>
    <dgm:pt modelId="{4F4818F4-D560-48D5-A817-419AE3B55C3B}" type="pres">
      <dgm:prSet presAssocID="{5E5A2DBF-5A77-4BFF-AF17-F7A1E2C24CB1}" presName="composite" presStyleCnt="0"/>
      <dgm:spPr/>
    </dgm:pt>
    <dgm:pt modelId="{029C3374-75B1-47E4-A342-2336583340C3}" type="pres">
      <dgm:prSet presAssocID="{5E5A2DBF-5A77-4BFF-AF17-F7A1E2C24CB1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E20B3FC-6934-4FB6-B0C9-08871DC623B1}" type="pres">
      <dgm:prSet presAssocID="{5E5A2DBF-5A77-4BFF-AF17-F7A1E2C24CB1}" presName="parSh" presStyleLbl="node1" presStyleIdx="3" presStyleCnt="4"/>
      <dgm:spPr/>
      <dgm:t>
        <a:bodyPr/>
        <a:lstStyle/>
        <a:p>
          <a:endParaRPr lang="en-AU"/>
        </a:p>
      </dgm:t>
    </dgm:pt>
    <dgm:pt modelId="{69148075-2B2E-4774-AC7F-605662BEA2CC}" type="pres">
      <dgm:prSet presAssocID="{5E5A2DBF-5A77-4BFF-AF17-F7A1E2C24CB1}" presName="desTx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E85B1076-AAEE-4036-88BC-CBF80A97A811}" type="presOf" srcId="{871DE34E-AF10-4075-9906-D0E9FCF55172}" destId="{69148075-2B2E-4774-AC7F-605662BEA2CC}" srcOrd="0" destOrd="3" presId="urn:microsoft.com/office/officeart/2005/8/layout/process3"/>
    <dgm:cxn modelId="{A4D8EAEC-0359-4CED-AD6B-023EABDBD9E9}" type="presOf" srcId="{98F78FEB-A345-496F-AD70-B7337CAD90F5}" destId="{4362264E-0B50-42B4-91F7-094B3F8FA8AC}" srcOrd="0" destOrd="0" presId="urn:microsoft.com/office/officeart/2005/8/layout/process3"/>
    <dgm:cxn modelId="{F770DEE8-BE57-46F4-AA39-3577FDC0C76C}" srcId="{60BA72AB-44C7-4B68-926A-17C6C9917E52}" destId="{08592266-432C-4583-89DA-42D212185E2C}" srcOrd="1" destOrd="0" parTransId="{3539563C-166C-4228-B796-EDB1E2FB9132}" sibTransId="{E20C5C78-8053-486E-972B-8C2EF0B43BF2}"/>
    <dgm:cxn modelId="{287DB944-9451-485D-ABDF-0C17B3748A6A}" srcId="{BD78D8C5-E51A-4F16-9070-67A5D8F33E92}" destId="{BC7209AA-4B39-4BDB-A988-E3D1DB278C91}" srcOrd="1" destOrd="0" parTransId="{CD83BF01-1243-428A-AE04-03D777C7CFAC}" sibTransId="{ABC50A48-CB2C-4A9E-AACF-36B0C161B84A}"/>
    <dgm:cxn modelId="{7E104819-2635-42F0-905F-8175E5CBDE4B}" type="presOf" srcId="{5E5A2DBF-5A77-4BFF-AF17-F7A1E2C24CB1}" destId="{029C3374-75B1-47E4-A342-2336583340C3}" srcOrd="0" destOrd="0" presId="urn:microsoft.com/office/officeart/2005/8/layout/process3"/>
    <dgm:cxn modelId="{34BBF37A-A718-4FE3-957B-3DBA61767F88}" type="presOf" srcId="{BFD83ADA-EC13-437A-BC16-E41E31515CC2}" destId="{ABD9A5D1-9BF2-4402-BE26-6EC732BA84BA}" srcOrd="1" destOrd="0" presId="urn:microsoft.com/office/officeart/2005/8/layout/process3"/>
    <dgm:cxn modelId="{A3FF0BE3-B805-47A6-9168-B9935DB70C60}" type="presOf" srcId="{12217E27-D45C-4528-89DC-6B7A666F9701}" destId="{8DF0E337-8796-4864-9FC4-C2EB8948D879}" srcOrd="1" destOrd="0" presId="urn:microsoft.com/office/officeart/2005/8/layout/process3"/>
    <dgm:cxn modelId="{5B542F9E-8740-4CAB-9F8E-AC1394D6D9CF}" type="presOf" srcId="{3214066B-170E-4DBF-BEF6-656FD0A1FEE7}" destId="{69148075-2B2E-4774-AC7F-605662BEA2CC}" srcOrd="0" destOrd="1" presId="urn:microsoft.com/office/officeart/2005/8/layout/process3"/>
    <dgm:cxn modelId="{C4693FD6-7D0A-40BB-85FF-790F8CB885E3}" type="presOf" srcId="{08592266-432C-4583-89DA-42D212185E2C}" destId="{48B8F7C6-16F1-4466-B855-95DF85A5C51D}" srcOrd="0" destOrd="2" presId="urn:microsoft.com/office/officeart/2005/8/layout/process3"/>
    <dgm:cxn modelId="{C499223E-A8CF-40DD-A959-A37CA1D0B631}" type="presOf" srcId="{98F78FEB-A345-496F-AD70-B7337CAD90F5}" destId="{6B84E211-629A-4187-8BD1-4625DBBD2C8C}" srcOrd="1" destOrd="0" presId="urn:microsoft.com/office/officeart/2005/8/layout/process3"/>
    <dgm:cxn modelId="{314ED8EE-3343-49BD-8A16-60A0131BDDBD}" type="presOf" srcId="{12217E27-D45C-4528-89DC-6B7A666F9701}" destId="{C5ED7BFE-BC5A-467C-AB03-509985D316AD}" srcOrd="0" destOrd="0" presId="urn:microsoft.com/office/officeart/2005/8/layout/process3"/>
    <dgm:cxn modelId="{25A279E5-E062-4A0D-A652-373EADAF764D}" type="presOf" srcId="{BFD83ADA-EC13-437A-BC16-E41E31515CC2}" destId="{5D6735BD-3EDF-4D69-BD67-3BEC7F166BA9}" srcOrd="0" destOrd="0" presId="urn:microsoft.com/office/officeart/2005/8/layout/process3"/>
    <dgm:cxn modelId="{8BD1E159-06CE-40D7-8CBF-15E0E16A475C}" srcId="{BD78D8C5-E51A-4F16-9070-67A5D8F33E92}" destId="{0E34F387-CA56-4988-BBD5-F0A656262918}" srcOrd="0" destOrd="0" parTransId="{8CB7FA13-1D7E-4DCC-A3BA-2A218D4045FB}" sibTransId="{A1C0DE40-BD47-4AB1-B6B6-34D07D442281}"/>
    <dgm:cxn modelId="{CE43C660-C08A-41D3-8BCC-DB39310789CC}" srcId="{98F78FEB-A345-496F-AD70-B7337CAD90F5}" destId="{3AD4378E-3DF0-4382-BD38-D667EF18C0E8}" srcOrd="1" destOrd="0" parTransId="{020460D4-D861-4DDD-94D5-CFCA8A6B2490}" sibTransId="{1592C22B-0E49-469D-AA0F-04D52B89214D}"/>
    <dgm:cxn modelId="{BF5A21D0-1CC2-4896-A9F4-8EB2B1E3C397}" type="presOf" srcId="{0E34F387-CA56-4988-BBD5-F0A656262918}" destId="{8487420C-015D-468B-B221-6016F3CA5E37}" srcOrd="0" destOrd="0" presId="urn:microsoft.com/office/officeart/2005/8/layout/process3"/>
    <dgm:cxn modelId="{71E27001-89C5-42BD-B89D-56CAB7E7047B}" srcId="{6BDC9191-5DF1-4592-8FDA-AE9F9FAE46D5}" destId="{5E5A2DBF-5A77-4BFF-AF17-F7A1E2C24CB1}" srcOrd="3" destOrd="0" parTransId="{B33FCED9-98A5-4D6B-9BE9-EC8D49E83FB8}" sibTransId="{3D8F5999-D020-42E0-BC07-50872C91122F}"/>
    <dgm:cxn modelId="{8C45C688-61DC-40ED-83EE-665E349ABDB0}" type="presOf" srcId="{BD78D8C5-E51A-4F16-9070-67A5D8F33E92}" destId="{0661E128-A53F-455A-87BD-279C5ADAFF46}" srcOrd="0" destOrd="0" presId="urn:microsoft.com/office/officeart/2005/8/layout/process3"/>
    <dgm:cxn modelId="{CBDEA959-85BC-49AB-8906-BF730F1E88DC}" srcId="{6BDC9191-5DF1-4592-8FDA-AE9F9FAE46D5}" destId="{98F78FEB-A345-496F-AD70-B7337CAD90F5}" srcOrd="1" destOrd="0" parTransId="{EF1FE2CF-058F-4C9C-8FCC-7A98E52031EB}" sibTransId="{12217E27-D45C-4528-89DC-6B7A666F9701}"/>
    <dgm:cxn modelId="{74D49529-114C-40DB-940C-5D009F263F58}" srcId="{5E5A2DBF-5A77-4BFF-AF17-F7A1E2C24CB1}" destId="{871DE34E-AF10-4075-9906-D0E9FCF55172}" srcOrd="3" destOrd="0" parTransId="{048DEADB-80F1-4D93-9DD5-A0C7F273EF36}" sibTransId="{FC114345-78D2-42DD-AB35-2C41D05B6713}"/>
    <dgm:cxn modelId="{8C998321-99CC-4FA8-8B68-6309CCDDC3E6}" srcId="{BFD83ADA-EC13-437A-BC16-E41E31515CC2}" destId="{60BA72AB-44C7-4B68-926A-17C6C9917E52}" srcOrd="0" destOrd="0" parTransId="{1086D39F-04A5-4510-97F2-7BA7BB116921}" sibTransId="{31F5BE1C-B3F7-4F28-90E4-BB2C708F4B38}"/>
    <dgm:cxn modelId="{ABDBE2D2-10FB-4CE5-BCBA-4E84759D0BA2}" type="presOf" srcId="{BC7209AA-4B39-4BDB-A988-E3D1DB278C91}" destId="{8487420C-015D-468B-B221-6016F3CA5E37}" srcOrd="0" destOrd="1" presId="urn:microsoft.com/office/officeart/2005/8/layout/process3"/>
    <dgm:cxn modelId="{92DC7436-7F32-4914-AF02-4DE12811D38F}" type="presOf" srcId="{3AD4378E-3DF0-4382-BD38-D667EF18C0E8}" destId="{1EE1232B-9B53-4660-B716-2C970D4964BB}" srcOrd="0" destOrd="1" presId="urn:microsoft.com/office/officeart/2005/8/layout/process3"/>
    <dgm:cxn modelId="{735EDB61-FF58-455C-A5BB-48FF0CF05556}" type="presOf" srcId="{BD78D8C5-E51A-4F16-9070-67A5D8F33E92}" destId="{3D08127A-FA52-48E3-9342-3B61AD0493F2}" srcOrd="1" destOrd="0" presId="urn:microsoft.com/office/officeart/2005/8/layout/process3"/>
    <dgm:cxn modelId="{709BEC7C-5393-4D9A-9C46-4C77FD52D1A4}" type="presOf" srcId="{E08FD457-A16B-4D36-8973-BDFE349592CA}" destId="{F461D091-8850-422E-98C4-FB16D5A235A4}" srcOrd="1" destOrd="0" presId="urn:microsoft.com/office/officeart/2005/8/layout/process3"/>
    <dgm:cxn modelId="{87B594EE-CB6F-4499-B597-80DBC2A13E9D}" srcId="{6BDC9191-5DF1-4592-8FDA-AE9F9FAE46D5}" destId="{BFD83ADA-EC13-437A-BC16-E41E31515CC2}" srcOrd="2" destOrd="0" parTransId="{7B38C8E4-AECF-46BB-84DD-71B36C00368B}" sibTransId="{E08FD457-A16B-4D36-8973-BDFE349592CA}"/>
    <dgm:cxn modelId="{2FCA3C64-E4B5-415A-A1C4-85371FBC9DC9}" type="presOf" srcId="{D7D8A87B-573E-45B0-B702-7618FCD90041}" destId="{1EE1232B-9B53-4660-B716-2C970D4964BB}" srcOrd="0" destOrd="0" presId="urn:microsoft.com/office/officeart/2005/8/layout/process3"/>
    <dgm:cxn modelId="{5A43F9C8-BF45-4216-A476-4DB632FBCD39}" type="presOf" srcId="{60BA72AB-44C7-4B68-926A-17C6C9917E52}" destId="{48B8F7C6-16F1-4466-B855-95DF85A5C51D}" srcOrd="0" destOrd="0" presId="urn:microsoft.com/office/officeart/2005/8/layout/process3"/>
    <dgm:cxn modelId="{28AB0ED9-637A-4CCF-9EF7-F138B59D18F2}" type="presOf" srcId="{BC1E5EBC-8E77-42C5-BCC8-C46F84D9971D}" destId="{48B8F7C6-16F1-4466-B855-95DF85A5C51D}" srcOrd="0" destOrd="1" presId="urn:microsoft.com/office/officeart/2005/8/layout/process3"/>
    <dgm:cxn modelId="{694C60CB-C805-40C0-840D-CE8DD914823E}" type="presOf" srcId="{6BDC9191-5DF1-4592-8FDA-AE9F9FAE46D5}" destId="{EB0A5F86-10DD-4421-B36A-E3045B5358DD}" srcOrd="0" destOrd="0" presId="urn:microsoft.com/office/officeart/2005/8/layout/process3"/>
    <dgm:cxn modelId="{50D27AEC-6297-418F-9789-668EA3042F2E}" srcId="{98F78FEB-A345-496F-AD70-B7337CAD90F5}" destId="{D7D8A87B-573E-45B0-B702-7618FCD90041}" srcOrd="0" destOrd="0" parTransId="{B4C46BC9-D122-4AB7-9255-73EB45A53A3E}" sibTransId="{FC36D6E3-3B60-4663-B3CC-B73157257F6E}"/>
    <dgm:cxn modelId="{F7390834-B7C6-4CB7-AE35-A9BC670DD23E}" srcId="{5E5A2DBF-5A77-4BFF-AF17-F7A1E2C24CB1}" destId="{4C5A514E-65BE-40BC-AEB3-31549F0ED6E0}" srcOrd="0" destOrd="0" parTransId="{95CFABA2-2821-4AE2-93D0-93FF6267F972}" sibTransId="{5187F6F8-1D9C-4E61-9212-238C2B888246}"/>
    <dgm:cxn modelId="{CD975E90-E626-4F86-9113-3FD6EE667ACE}" type="presOf" srcId="{3B0835CA-824F-4091-B838-A49D46B2CCF9}" destId="{69148075-2B2E-4774-AC7F-605662BEA2CC}" srcOrd="0" destOrd="2" presId="urn:microsoft.com/office/officeart/2005/8/layout/process3"/>
    <dgm:cxn modelId="{3BD19A59-960F-4DE9-8801-9543E0A1BF55}" type="presOf" srcId="{5BBC1AA9-6448-4C65-B128-51AA671BA900}" destId="{0655FB05-78E0-4BA9-9B27-29D130D4387A}" srcOrd="0" destOrd="0" presId="urn:microsoft.com/office/officeart/2005/8/layout/process3"/>
    <dgm:cxn modelId="{FF4BE724-CAA8-4178-A234-7AD93148F6A4}" srcId="{6BDC9191-5DF1-4592-8FDA-AE9F9FAE46D5}" destId="{BD78D8C5-E51A-4F16-9070-67A5D8F33E92}" srcOrd="0" destOrd="0" parTransId="{53A4A814-4168-45EE-9CD6-442A9CE7AC70}" sibTransId="{5BBC1AA9-6448-4C65-B128-51AA671BA900}"/>
    <dgm:cxn modelId="{353ADDB8-D3F1-451C-B314-616CAE01CE0C}" srcId="{5E5A2DBF-5A77-4BFF-AF17-F7A1E2C24CB1}" destId="{3B0835CA-824F-4091-B838-A49D46B2CCF9}" srcOrd="2" destOrd="0" parTransId="{4DA2FDAE-7822-4733-A7A7-B06FF453D4EE}" sibTransId="{DD16B5B2-C029-4257-92A1-D9FC1401A9F3}"/>
    <dgm:cxn modelId="{1AB802FB-995C-4898-A806-294590A42F8E}" type="presOf" srcId="{5E5A2DBF-5A77-4BFF-AF17-F7A1E2C24CB1}" destId="{0E20B3FC-6934-4FB6-B0C9-08871DC623B1}" srcOrd="1" destOrd="0" presId="urn:microsoft.com/office/officeart/2005/8/layout/process3"/>
    <dgm:cxn modelId="{F5D77A1F-C4A9-4974-BE8C-4C49ED63F3F3}" type="presOf" srcId="{4C5A514E-65BE-40BC-AEB3-31549F0ED6E0}" destId="{69148075-2B2E-4774-AC7F-605662BEA2CC}" srcOrd="0" destOrd="0" presId="urn:microsoft.com/office/officeart/2005/8/layout/process3"/>
    <dgm:cxn modelId="{4336A844-314D-4E0A-BD8C-03B2E04153C8}" type="presOf" srcId="{E08FD457-A16B-4D36-8973-BDFE349592CA}" destId="{EE160355-7F14-4410-A6AD-08D5E1D183C0}" srcOrd="0" destOrd="0" presId="urn:microsoft.com/office/officeart/2005/8/layout/process3"/>
    <dgm:cxn modelId="{5D4417B0-E56F-42F2-AEF4-72BA0A68C06C}" srcId="{5E5A2DBF-5A77-4BFF-AF17-F7A1E2C24CB1}" destId="{3214066B-170E-4DBF-BEF6-656FD0A1FEE7}" srcOrd="1" destOrd="0" parTransId="{213B1032-5F8D-43B6-A7A8-F5BA165FD47F}" sibTransId="{AE6734DB-7AC8-4AB8-9327-83939DB0A115}"/>
    <dgm:cxn modelId="{484BF318-C755-4D3B-BFB1-9084C0AE1BF4}" srcId="{60BA72AB-44C7-4B68-926A-17C6C9917E52}" destId="{BC1E5EBC-8E77-42C5-BCC8-C46F84D9971D}" srcOrd="0" destOrd="0" parTransId="{F02C6414-6EA9-4CB9-BB25-DD7253D71C74}" sibTransId="{C06B24F7-3ECD-492D-885D-2343EFA758CB}"/>
    <dgm:cxn modelId="{73EF2833-6FDB-486A-901F-F6D8F3B8C73F}" type="presOf" srcId="{5BBC1AA9-6448-4C65-B128-51AA671BA900}" destId="{32B33C85-FA52-4BBC-A7F4-387159895C41}" srcOrd="1" destOrd="0" presId="urn:microsoft.com/office/officeart/2005/8/layout/process3"/>
    <dgm:cxn modelId="{8FB763DC-2B1D-4070-BC93-89347D029EC0}" type="presParOf" srcId="{EB0A5F86-10DD-4421-B36A-E3045B5358DD}" destId="{76EFD689-D784-4478-85CF-FD896774231D}" srcOrd="0" destOrd="0" presId="urn:microsoft.com/office/officeart/2005/8/layout/process3"/>
    <dgm:cxn modelId="{64BDB677-BB06-4514-85B5-6530C07B71EB}" type="presParOf" srcId="{76EFD689-D784-4478-85CF-FD896774231D}" destId="{0661E128-A53F-455A-87BD-279C5ADAFF46}" srcOrd="0" destOrd="0" presId="urn:microsoft.com/office/officeart/2005/8/layout/process3"/>
    <dgm:cxn modelId="{1B83C81A-24E9-472C-9F64-B5980C758334}" type="presParOf" srcId="{76EFD689-D784-4478-85CF-FD896774231D}" destId="{3D08127A-FA52-48E3-9342-3B61AD0493F2}" srcOrd="1" destOrd="0" presId="urn:microsoft.com/office/officeart/2005/8/layout/process3"/>
    <dgm:cxn modelId="{7BEA5E96-A198-4292-B661-1B729C8C4083}" type="presParOf" srcId="{76EFD689-D784-4478-85CF-FD896774231D}" destId="{8487420C-015D-468B-B221-6016F3CA5E37}" srcOrd="2" destOrd="0" presId="urn:microsoft.com/office/officeart/2005/8/layout/process3"/>
    <dgm:cxn modelId="{E816AB72-F7D9-43EC-9A2E-09B6D86E26B4}" type="presParOf" srcId="{EB0A5F86-10DD-4421-B36A-E3045B5358DD}" destId="{0655FB05-78E0-4BA9-9B27-29D130D4387A}" srcOrd="1" destOrd="0" presId="urn:microsoft.com/office/officeart/2005/8/layout/process3"/>
    <dgm:cxn modelId="{2EA64F8C-C219-4B07-854C-DC5911E3998D}" type="presParOf" srcId="{0655FB05-78E0-4BA9-9B27-29D130D4387A}" destId="{32B33C85-FA52-4BBC-A7F4-387159895C41}" srcOrd="0" destOrd="0" presId="urn:microsoft.com/office/officeart/2005/8/layout/process3"/>
    <dgm:cxn modelId="{8C6FDD61-033A-463D-9D98-2BA9886810BB}" type="presParOf" srcId="{EB0A5F86-10DD-4421-B36A-E3045B5358DD}" destId="{CE49B32F-DA4A-4B9B-B242-A4CA6AF4E499}" srcOrd="2" destOrd="0" presId="urn:microsoft.com/office/officeart/2005/8/layout/process3"/>
    <dgm:cxn modelId="{7EA2D117-C96A-49E0-9B27-8FA4D2D78CF9}" type="presParOf" srcId="{CE49B32F-DA4A-4B9B-B242-A4CA6AF4E499}" destId="{4362264E-0B50-42B4-91F7-094B3F8FA8AC}" srcOrd="0" destOrd="0" presId="urn:microsoft.com/office/officeart/2005/8/layout/process3"/>
    <dgm:cxn modelId="{80E93933-A162-4122-B75B-4DB38E3AAA53}" type="presParOf" srcId="{CE49B32F-DA4A-4B9B-B242-A4CA6AF4E499}" destId="{6B84E211-629A-4187-8BD1-4625DBBD2C8C}" srcOrd="1" destOrd="0" presId="urn:microsoft.com/office/officeart/2005/8/layout/process3"/>
    <dgm:cxn modelId="{EE89E1F6-9A4C-46BB-B154-6596BF47AE7A}" type="presParOf" srcId="{CE49B32F-DA4A-4B9B-B242-A4CA6AF4E499}" destId="{1EE1232B-9B53-4660-B716-2C970D4964BB}" srcOrd="2" destOrd="0" presId="urn:microsoft.com/office/officeart/2005/8/layout/process3"/>
    <dgm:cxn modelId="{B15BB282-43AC-47FB-A592-F6E7D0C474BD}" type="presParOf" srcId="{EB0A5F86-10DD-4421-B36A-E3045B5358DD}" destId="{C5ED7BFE-BC5A-467C-AB03-509985D316AD}" srcOrd="3" destOrd="0" presId="urn:microsoft.com/office/officeart/2005/8/layout/process3"/>
    <dgm:cxn modelId="{E795A4F7-CBFF-4294-A2DF-4E0093118DEC}" type="presParOf" srcId="{C5ED7BFE-BC5A-467C-AB03-509985D316AD}" destId="{8DF0E337-8796-4864-9FC4-C2EB8948D879}" srcOrd="0" destOrd="0" presId="urn:microsoft.com/office/officeart/2005/8/layout/process3"/>
    <dgm:cxn modelId="{F35E9015-B3CD-4011-A06A-13DAE50AF415}" type="presParOf" srcId="{EB0A5F86-10DD-4421-B36A-E3045B5358DD}" destId="{CBA0AC17-19C4-48E7-9087-816AB3F24856}" srcOrd="4" destOrd="0" presId="urn:microsoft.com/office/officeart/2005/8/layout/process3"/>
    <dgm:cxn modelId="{AB5F9484-F238-40A1-9EC0-9A0BFE91C556}" type="presParOf" srcId="{CBA0AC17-19C4-48E7-9087-816AB3F24856}" destId="{5D6735BD-3EDF-4D69-BD67-3BEC7F166BA9}" srcOrd="0" destOrd="0" presId="urn:microsoft.com/office/officeart/2005/8/layout/process3"/>
    <dgm:cxn modelId="{E4CF6310-583F-4A9D-A1D6-84AA4B9A5B40}" type="presParOf" srcId="{CBA0AC17-19C4-48E7-9087-816AB3F24856}" destId="{ABD9A5D1-9BF2-4402-BE26-6EC732BA84BA}" srcOrd="1" destOrd="0" presId="urn:microsoft.com/office/officeart/2005/8/layout/process3"/>
    <dgm:cxn modelId="{412B73DB-DDA8-4EEB-BE30-6431D6C121E5}" type="presParOf" srcId="{CBA0AC17-19C4-48E7-9087-816AB3F24856}" destId="{48B8F7C6-16F1-4466-B855-95DF85A5C51D}" srcOrd="2" destOrd="0" presId="urn:microsoft.com/office/officeart/2005/8/layout/process3"/>
    <dgm:cxn modelId="{615B29D7-E3A8-4400-8C91-912B64008E09}" type="presParOf" srcId="{EB0A5F86-10DD-4421-B36A-E3045B5358DD}" destId="{EE160355-7F14-4410-A6AD-08D5E1D183C0}" srcOrd="5" destOrd="0" presId="urn:microsoft.com/office/officeart/2005/8/layout/process3"/>
    <dgm:cxn modelId="{78E5B1CC-A853-4C54-9D7D-F6CDA38A5ACF}" type="presParOf" srcId="{EE160355-7F14-4410-A6AD-08D5E1D183C0}" destId="{F461D091-8850-422E-98C4-FB16D5A235A4}" srcOrd="0" destOrd="0" presId="urn:microsoft.com/office/officeart/2005/8/layout/process3"/>
    <dgm:cxn modelId="{C439FECB-E7C5-4292-AD0E-2FDDD3F6073D}" type="presParOf" srcId="{EB0A5F86-10DD-4421-B36A-E3045B5358DD}" destId="{4F4818F4-D560-48D5-A817-419AE3B55C3B}" srcOrd="6" destOrd="0" presId="urn:microsoft.com/office/officeart/2005/8/layout/process3"/>
    <dgm:cxn modelId="{A01281DB-8436-4CED-B30C-A08E3DD03EEF}" type="presParOf" srcId="{4F4818F4-D560-48D5-A817-419AE3B55C3B}" destId="{029C3374-75B1-47E4-A342-2336583340C3}" srcOrd="0" destOrd="0" presId="urn:microsoft.com/office/officeart/2005/8/layout/process3"/>
    <dgm:cxn modelId="{E5C0D8FB-60CE-481E-B1C3-0A07351019B1}" type="presParOf" srcId="{4F4818F4-D560-48D5-A817-419AE3B55C3B}" destId="{0E20B3FC-6934-4FB6-B0C9-08871DC623B1}" srcOrd="1" destOrd="0" presId="urn:microsoft.com/office/officeart/2005/8/layout/process3"/>
    <dgm:cxn modelId="{3EAE9086-3B0E-4177-81AE-2298DF17C5DD}" type="presParOf" srcId="{4F4818F4-D560-48D5-A817-419AE3B55C3B}" destId="{69148075-2B2E-4774-AC7F-605662BEA2CC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BDC9191-5DF1-4592-8FDA-AE9F9FAE46D5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BD78D8C5-E51A-4F16-9070-67A5D8F33E92}">
      <dgm:prSet phldrT="[Text]" custT="1"/>
      <dgm:spPr/>
      <dgm:t>
        <a:bodyPr/>
        <a:lstStyle/>
        <a:p>
          <a:r>
            <a:rPr lang="en-AU" sz="1400" b="1" dirty="0" smtClean="0"/>
            <a:t>Problem</a:t>
          </a:r>
          <a:endParaRPr lang="en-AU" sz="1400" b="1" dirty="0"/>
        </a:p>
      </dgm:t>
    </dgm:pt>
    <dgm:pt modelId="{53A4A814-4168-45EE-9CD6-442A9CE7AC70}" type="parTrans" cxnId="{FF4BE724-CAA8-4178-A234-7AD93148F6A4}">
      <dgm:prSet/>
      <dgm:spPr/>
      <dgm:t>
        <a:bodyPr/>
        <a:lstStyle/>
        <a:p>
          <a:endParaRPr lang="en-AU"/>
        </a:p>
      </dgm:t>
    </dgm:pt>
    <dgm:pt modelId="{5BBC1AA9-6448-4C65-B128-51AA671BA900}" type="sibTrans" cxnId="{FF4BE724-CAA8-4178-A234-7AD93148F6A4}">
      <dgm:prSet/>
      <dgm:spPr/>
      <dgm:t>
        <a:bodyPr/>
        <a:lstStyle/>
        <a:p>
          <a:endParaRPr lang="en-AU"/>
        </a:p>
      </dgm:t>
    </dgm:pt>
    <dgm:pt modelId="{8FFCDC0F-B3CC-4DC9-86E6-86AA6506468B}">
      <dgm:prSet phldrT="[Text]" custT="1"/>
      <dgm:spPr/>
      <dgm:t>
        <a:bodyPr/>
        <a:lstStyle/>
        <a:p>
          <a:r>
            <a:rPr lang="en-AU" sz="1200" b="0" dirty="0" smtClean="0"/>
            <a:t>Needed to scale their M&amp;E:</a:t>
          </a:r>
          <a:endParaRPr lang="en-AU" sz="1200" b="0" dirty="0"/>
        </a:p>
      </dgm:t>
    </dgm:pt>
    <dgm:pt modelId="{6C9FF4B7-39FC-4964-97B5-DF1613660520}" type="parTrans" cxnId="{D30BF782-941A-481F-A99A-5C49C95E5291}">
      <dgm:prSet/>
      <dgm:spPr/>
      <dgm:t>
        <a:bodyPr/>
        <a:lstStyle/>
        <a:p>
          <a:endParaRPr lang="en-AU"/>
        </a:p>
      </dgm:t>
    </dgm:pt>
    <dgm:pt modelId="{2243BD09-01B6-4FF0-ADEB-B54C9FE9EE55}" type="sibTrans" cxnId="{D30BF782-941A-481F-A99A-5C49C95E5291}">
      <dgm:prSet/>
      <dgm:spPr/>
      <dgm:t>
        <a:bodyPr/>
        <a:lstStyle/>
        <a:p>
          <a:endParaRPr lang="en-AU"/>
        </a:p>
      </dgm:t>
    </dgm:pt>
    <dgm:pt modelId="{48F49149-CB4D-4229-A616-226B60F4C057}">
      <dgm:prSet phldrT="[Text]" custT="1"/>
      <dgm:spPr/>
      <dgm:t>
        <a:bodyPr/>
        <a:lstStyle/>
        <a:p>
          <a:r>
            <a:rPr lang="en-AU" sz="1400" b="1" dirty="0" smtClean="0"/>
            <a:t>What they did</a:t>
          </a:r>
          <a:endParaRPr lang="en-AU" sz="1400" b="1" dirty="0"/>
        </a:p>
      </dgm:t>
    </dgm:pt>
    <dgm:pt modelId="{1A22DC44-1E3C-47B7-8787-14A9D8EA2422}" type="parTrans" cxnId="{4DFCE9E6-4982-4230-820D-EEB32A03287D}">
      <dgm:prSet/>
      <dgm:spPr/>
      <dgm:t>
        <a:bodyPr/>
        <a:lstStyle/>
        <a:p>
          <a:endParaRPr lang="en-AU"/>
        </a:p>
      </dgm:t>
    </dgm:pt>
    <dgm:pt modelId="{429AAA57-60A2-433D-BA7F-AFFF1527514C}" type="sibTrans" cxnId="{4DFCE9E6-4982-4230-820D-EEB32A03287D}">
      <dgm:prSet/>
      <dgm:spPr/>
      <dgm:t>
        <a:bodyPr/>
        <a:lstStyle/>
        <a:p>
          <a:endParaRPr lang="en-AU"/>
        </a:p>
      </dgm:t>
    </dgm:pt>
    <dgm:pt modelId="{8C2DE6E2-436D-48BF-AF74-8B56BF5E4198}">
      <dgm:prSet phldrT="[Text]" custT="1"/>
      <dgm:spPr/>
      <dgm:t>
        <a:bodyPr/>
        <a:lstStyle/>
        <a:p>
          <a:r>
            <a:rPr lang="en-AU" sz="1200" dirty="0" smtClean="0">
              <a:solidFill>
                <a:srgbClr val="002D62"/>
              </a:solidFill>
            </a:rPr>
            <a:t>Forecast SROI </a:t>
          </a:r>
          <a:r>
            <a:rPr lang="en-AU" sz="1200" b="0" dirty="0" smtClean="0">
              <a:solidFill>
                <a:srgbClr val="002D62"/>
              </a:solidFill>
            </a:rPr>
            <a:t>t</a:t>
          </a:r>
          <a:r>
            <a:rPr lang="en-AU" sz="1200" b="0" dirty="0" smtClean="0"/>
            <a:t>o achieve clarity around:</a:t>
          </a:r>
          <a:endParaRPr lang="en-AU" sz="1200" b="0" dirty="0"/>
        </a:p>
      </dgm:t>
    </dgm:pt>
    <dgm:pt modelId="{4FB45A7E-60E6-473B-8166-C7FADAA96FE2}" type="parTrans" cxnId="{D7BDE66B-8E75-437A-AE0C-2BCC6DFE4E83}">
      <dgm:prSet/>
      <dgm:spPr/>
      <dgm:t>
        <a:bodyPr/>
        <a:lstStyle/>
        <a:p>
          <a:endParaRPr lang="en-AU"/>
        </a:p>
      </dgm:t>
    </dgm:pt>
    <dgm:pt modelId="{89FA012F-DA8D-4907-998A-8AEB6D5233C7}" type="sibTrans" cxnId="{D7BDE66B-8E75-437A-AE0C-2BCC6DFE4E83}">
      <dgm:prSet/>
      <dgm:spPr/>
      <dgm:t>
        <a:bodyPr/>
        <a:lstStyle/>
        <a:p>
          <a:endParaRPr lang="en-AU"/>
        </a:p>
      </dgm:t>
    </dgm:pt>
    <dgm:pt modelId="{338A3F98-9FFF-4D04-9B16-49BD3780BB23}">
      <dgm:prSet phldrT="[Text]" custT="1"/>
      <dgm:spPr/>
      <dgm:t>
        <a:bodyPr/>
        <a:lstStyle/>
        <a:p>
          <a:r>
            <a:rPr lang="en-AU" sz="1400" b="1" dirty="0" smtClean="0"/>
            <a:t>What did they conclude?</a:t>
          </a:r>
          <a:endParaRPr lang="en-AU" sz="1400" b="1" dirty="0"/>
        </a:p>
      </dgm:t>
    </dgm:pt>
    <dgm:pt modelId="{BFE18E8E-F625-4582-B45D-518D7591A78F}" type="parTrans" cxnId="{3689D4A8-9E69-4308-8E20-D1A3F0D0BD6B}">
      <dgm:prSet/>
      <dgm:spPr/>
      <dgm:t>
        <a:bodyPr/>
        <a:lstStyle/>
        <a:p>
          <a:endParaRPr lang="en-AU"/>
        </a:p>
      </dgm:t>
    </dgm:pt>
    <dgm:pt modelId="{BBD0DB09-72D6-4535-AC64-17B1FEC5604B}" type="sibTrans" cxnId="{3689D4A8-9E69-4308-8E20-D1A3F0D0BD6B}">
      <dgm:prSet/>
      <dgm:spPr/>
      <dgm:t>
        <a:bodyPr/>
        <a:lstStyle/>
        <a:p>
          <a:endParaRPr lang="en-AU"/>
        </a:p>
      </dgm:t>
    </dgm:pt>
    <dgm:pt modelId="{BCA52CC0-59DB-44D9-B636-8536A5C08A42}">
      <dgm:prSet phldrT="[Text]" custT="1"/>
      <dgm:spPr/>
      <dgm:t>
        <a:bodyPr/>
        <a:lstStyle/>
        <a:p>
          <a:r>
            <a:rPr lang="en-AU" sz="1200" dirty="0" smtClean="0"/>
            <a:t>Used SROI to</a:t>
          </a:r>
          <a:r>
            <a:rPr lang="en-AU" sz="1200" dirty="0" smtClean="0">
              <a:solidFill>
                <a:srgbClr val="002D62"/>
              </a:solidFill>
            </a:rPr>
            <a:t> form a key  part of their baseline data</a:t>
          </a:r>
          <a:endParaRPr lang="en-AU" sz="1200" dirty="0"/>
        </a:p>
      </dgm:t>
    </dgm:pt>
    <dgm:pt modelId="{5835F7AD-B01F-4058-B38D-8C50DFD569EE}" type="parTrans" cxnId="{25E17692-3854-4972-862B-5E4421A83D73}">
      <dgm:prSet/>
      <dgm:spPr/>
      <dgm:t>
        <a:bodyPr/>
        <a:lstStyle/>
        <a:p>
          <a:endParaRPr lang="en-AU"/>
        </a:p>
      </dgm:t>
    </dgm:pt>
    <dgm:pt modelId="{C75A8E69-B63E-4364-8EA3-D2EF21B43B18}" type="sibTrans" cxnId="{25E17692-3854-4972-862B-5E4421A83D73}">
      <dgm:prSet/>
      <dgm:spPr/>
      <dgm:t>
        <a:bodyPr/>
        <a:lstStyle/>
        <a:p>
          <a:endParaRPr lang="en-AU"/>
        </a:p>
      </dgm:t>
    </dgm:pt>
    <dgm:pt modelId="{717B37DE-3333-4AD3-B89B-1C0D96012E90}">
      <dgm:prSet phldrT="[Text]" custT="1"/>
      <dgm:spPr/>
      <dgm:t>
        <a:bodyPr/>
        <a:lstStyle/>
        <a:p>
          <a:r>
            <a:rPr lang="en-AU" sz="1400" b="1" dirty="0" smtClean="0"/>
            <a:t>The results</a:t>
          </a:r>
          <a:endParaRPr lang="en-AU" sz="1400" b="1" dirty="0"/>
        </a:p>
      </dgm:t>
    </dgm:pt>
    <dgm:pt modelId="{E7DE2054-1EB3-4853-84E8-C7C0E41F38EE}" type="parTrans" cxnId="{933E4299-BAFA-4F93-A4C0-696184B85577}">
      <dgm:prSet/>
      <dgm:spPr/>
      <dgm:t>
        <a:bodyPr/>
        <a:lstStyle/>
        <a:p>
          <a:endParaRPr lang="en-AU"/>
        </a:p>
      </dgm:t>
    </dgm:pt>
    <dgm:pt modelId="{6AB8454B-153C-410A-8A7E-D68D37266FFC}" type="sibTrans" cxnId="{933E4299-BAFA-4F93-A4C0-696184B85577}">
      <dgm:prSet/>
      <dgm:spPr/>
      <dgm:t>
        <a:bodyPr/>
        <a:lstStyle/>
        <a:p>
          <a:endParaRPr lang="en-AU"/>
        </a:p>
      </dgm:t>
    </dgm:pt>
    <dgm:pt modelId="{EA9D16E1-1247-4807-A0B1-FC7FCB4D1AB6}">
      <dgm:prSet phldrT="[Text]" custT="1"/>
      <dgm:spPr/>
      <dgm:t>
        <a:bodyPr/>
        <a:lstStyle/>
        <a:p>
          <a:r>
            <a:rPr lang="en-AU" sz="1200" dirty="0" smtClean="0"/>
            <a:t>Able to reduce the number of activities to 2 core activities</a:t>
          </a:r>
          <a:endParaRPr lang="en-AU" sz="1200" dirty="0"/>
        </a:p>
      </dgm:t>
    </dgm:pt>
    <dgm:pt modelId="{6654100A-703A-467C-A75D-2ACA41FB7218}" type="parTrans" cxnId="{4544BFEE-C91A-41CE-9DE1-1595969A0D27}">
      <dgm:prSet/>
      <dgm:spPr/>
      <dgm:t>
        <a:bodyPr/>
        <a:lstStyle/>
        <a:p>
          <a:endParaRPr lang="en-AU"/>
        </a:p>
      </dgm:t>
    </dgm:pt>
    <dgm:pt modelId="{882CA369-F1E1-47BC-967E-2B18E2FDB491}" type="sibTrans" cxnId="{4544BFEE-C91A-41CE-9DE1-1595969A0D27}">
      <dgm:prSet/>
      <dgm:spPr/>
      <dgm:t>
        <a:bodyPr/>
        <a:lstStyle/>
        <a:p>
          <a:endParaRPr lang="en-AU"/>
        </a:p>
      </dgm:t>
    </dgm:pt>
    <dgm:pt modelId="{1B0D4558-AD99-47DB-AF60-6D7684FC8E7F}">
      <dgm:prSet phldrT="[Text]" custT="1"/>
      <dgm:spPr/>
      <dgm:t>
        <a:bodyPr/>
        <a:lstStyle/>
        <a:p>
          <a:r>
            <a:rPr lang="en-AU" sz="1200" dirty="0" smtClean="0">
              <a:solidFill>
                <a:srgbClr val="002D62"/>
              </a:solidFill>
            </a:rPr>
            <a:t>build on their measurement tools</a:t>
          </a:r>
          <a:endParaRPr lang="en-AU" sz="1200" b="0" dirty="0"/>
        </a:p>
      </dgm:t>
    </dgm:pt>
    <dgm:pt modelId="{9776ABF6-8196-442C-BB12-14BA577E3B42}" type="parTrans" cxnId="{87469AF5-910A-4C47-A5E3-6BFB24AB9166}">
      <dgm:prSet/>
      <dgm:spPr/>
      <dgm:t>
        <a:bodyPr/>
        <a:lstStyle/>
        <a:p>
          <a:endParaRPr lang="en-AU"/>
        </a:p>
      </dgm:t>
    </dgm:pt>
    <dgm:pt modelId="{8FC88FE9-3B49-4B84-81BB-BC183AB68964}" type="sibTrans" cxnId="{87469AF5-910A-4C47-A5E3-6BFB24AB9166}">
      <dgm:prSet/>
      <dgm:spPr/>
      <dgm:t>
        <a:bodyPr/>
        <a:lstStyle/>
        <a:p>
          <a:endParaRPr lang="en-AU"/>
        </a:p>
      </dgm:t>
    </dgm:pt>
    <dgm:pt modelId="{956D9D99-E20D-487A-8E84-4F2485032D51}">
      <dgm:prSet phldrT="[Text]" custT="1"/>
      <dgm:spPr/>
      <dgm:t>
        <a:bodyPr/>
        <a:lstStyle/>
        <a:p>
          <a:r>
            <a:rPr lang="en-AU" sz="1200" dirty="0" smtClean="0">
              <a:solidFill>
                <a:srgbClr val="002D62"/>
              </a:solidFill>
            </a:rPr>
            <a:t>baseline data to evaluate over the longer term</a:t>
          </a:r>
          <a:endParaRPr lang="en-AU" sz="1200" b="0" dirty="0"/>
        </a:p>
      </dgm:t>
    </dgm:pt>
    <dgm:pt modelId="{F4DABFEB-1901-4BC9-9AAE-A7246EC9E3D4}" type="parTrans" cxnId="{0AE18361-2993-49F9-9A63-D49032942758}">
      <dgm:prSet/>
      <dgm:spPr/>
      <dgm:t>
        <a:bodyPr/>
        <a:lstStyle/>
        <a:p>
          <a:endParaRPr lang="en-AU"/>
        </a:p>
      </dgm:t>
    </dgm:pt>
    <dgm:pt modelId="{17763415-FCA3-401C-B472-A21060C40EB7}" type="sibTrans" cxnId="{0AE18361-2993-49F9-9A63-D49032942758}">
      <dgm:prSet/>
      <dgm:spPr/>
      <dgm:t>
        <a:bodyPr/>
        <a:lstStyle/>
        <a:p>
          <a:endParaRPr lang="en-AU"/>
        </a:p>
      </dgm:t>
    </dgm:pt>
    <dgm:pt modelId="{821B9DA9-AFB9-4A5C-B32C-C75509477CA6}">
      <dgm:prSet phldrT="[Text]" custT="1"/>
      <dgm:spPr/>
      <dgm:t>
        <a:bodyPr/>
        <a:lstStyle/>
        <a:p>
          <a:r>
            <a:rPr lang="en-AU" sz="1200" dirty="0" smtClean="0"/>
            <a:t>what they did and prioritise their activities</a:t>
          </a:r>
          <a:endParaRPr lang="en-AU" sz="1200" b="0" dirty="0"/>
        </a:p>
      </dgm:t>
    </dgm:pt>
    <dgm:pt modelId="{C588C1D0-E174-4B53-B4D2-BF7B7D36A66B}" type="parTrans" cxnId="{15D2AB71-7F5B-4C6D-AAF1-800AFA50DF85}">
      <dgm:prSet/>
      <dgm:spPr/>
      <dgm:t>
        <a:bodyPr/>
        <a:lstStyle/>
        <a:p>
          <a:endParaRPr lang="en-AU"/>
        </a:p>
      </dgm:t>
    </dgm:pt>
    <dgm:pt modelId="{37141418-DE28-4B26-A3FC-148082D2A842}" type="sibTrans" cxnId="{15D2AB71-7F5B-4C6D-AAF1-800AFA50DF85}">
      <dgm:prSet/>
      <dgm:spPr/>
      <dgm:t>
        <a:bodyPr/>
        <a:lstStyle/>
        <a:p>
          <a:endParaRPr lang="en-AU"/>
        </a:p>
      </dgm:t>
    </dgm:pt>
    <dgm:pt modelId="{57A041C6-2A2F-4D3B-A7CA-B84BCED6AB42}">
      <dgm:prSet phldrT="[Text]" custT="1"/>
      <dgm:spPr/>
      <dgm:t>
        <a:bodyPr/>
        <a:lstStyle/>
        <a:p>
          <a:r>
            <a:rPr lang="en-AU" sz="1200" smtClean="0">
              <a:solidFill>
                <a:srgbClr val="002D62"/>
              </a:solidFill>
            </a:rPr>
            <a:t>the </a:t>
          </a:r>
          <a:r>
            <a:rPr lang="en-AU" sz="1200" dirty="0" smtClean="0">
              <a:solidFill>
                <a:srgbClr val="002D62"/>
              </a:solidFill>
            </a:rPr>
            <a:t>importance of capturing longitudinal evidence</a:t>
          </a:r>
          <a:endParaRPr lang="en-AU" sz="1200" b="0" dirty="0"/>
        </a:p>
      </dgm:t>
    </dgm:pt>
    <dgm:pt modelId="{821E5A3A-7553-4EA6-9C99-866910B34FCC}" type="parTrans" cxnId="{C1163179-5F7A-4A94-96BF-AB05EB86EAC3}">
      <dgm:prSet/>
      <dgm:spPr/>
      <dgm:t>
        <a:bodyPr/>
        <a:lstStyle/>
        <a:p>
          <a:endParaRPr lang="en-AU"/>
        </a:p>
      </dgm:t>
    </dgm:pt>
    <dgm:pt modelId="{5A5BE7F2-DC52-4A2C-833C-A852F9846C87}" type="sibTrans" cxnId="{C1163179-5F7A-4A94-96BF-AB05EB86EAC3}">
      <dgm:prSet/>
      <dgm:spPr/>
      <dgm:t>
        <a:bodyPr/>
        <a:lstStyle/>
        <a:p>
          <a:endParaRPr lang="en-AU"/>
        </a:p>
      </dgm:t>
    </dgm:pt>
    <dgm:pt modelId="{E4AA3957-8B8E-45DB-A7CF-D6D176A5B7D0}">
      <dgm:prSet phldrT="[Text]" custT="1"/>
      <dgm:spPr/>
      <dgm:t>
        <a:bodyPr/>
        <a:lstStyle/>
        <a:p>
          <a:r>
            <a:rPr lang="en-AU" sz="1200" dirty="0" smtClean="0">
              <a:solidFill>
                <a:srgbClr val="002D62"/>
              </a:solidFill>
            </a:rPr>
            <a:t>Identified what data to collect at which points of the program</a:t>
          </a:r>
          <a:endParaRPr lang="en-AU" sz="1200" dirty="0"/>
        </a:p>
      </dgm:t>
    </dgm:pt>
    <dgm:pt modelId="{C59973E7-94D9-49FF-9F8B-AC7D51BC937F}" type="parTrans" cxnId="{62D92C2F-B251-4866-9C32-65045DBDCF1A}">
      <dgm:prSet/>
      <dgm:spPr/>
      <dgm:t>
        <a:bodyPr/>
        <a:lstStyle/>
        <a:p>
          <a:endParaRPr lang="en-AU"/>
        </a:p>
      </dgm:t>
    </dgm:pt>
    <dgm:pt modelId="{2D15F7D0-2DAC-48E0-B48C-973DC9E50F21}" type="sibTrans" cxnId="{62D92C2F-B251-4866-9C32-65045DBDCF1A}">
      <dgm:prSet/>
      <dgm:spPr/>
      <dgm:t>
        <a:bodyPr/>
        <a:lstStyle/>
        <a:p>
          <a:endParaRPr lang="en-AU"/>
        </a:p>
      </dgm:t>
    </dgm:pt>
    <dgm:pt modelId="{1B8D7A37-4A07-48D6-9B32-B452166AF9BC}">
      <dgm:prSet phldrT="[Text]" custT="1"/>
      <dgm:spPr/>
      <dgm:t>
        <a:bodyPr/>
        <a:lstStyle/>
        <a:p>
          <a:r>
            <a:rPr lang="en-AU" sz="1200" dirty="0" smtClean="0"/>
            <a:t>Articulated the drivers of social value and therefore:</a:t>
          </a:r>
          <a:endParaRPr lang="en-AU" sz="1200" dirty="0"/>
        </a:p>
      </dgm:t>
    </dgm:pt>
    <dgm:pt modelId="{CE785E89-BB57-40E6-895B-B78DCD442E64}" type="parTrans" cxnId="{9E223105-1FA5-4BF8-B3B2-E93F9382CF34}">
      <dgm:prSet/>
      <dgm:spPr/>
      <dgm:t>
        <a:bodyPr/>
        <a:lstStyle/>
        <a:p>
          <a:endParaRPr lang="en-AU"/>
        </a:p>
      </dgm:t>
    </dgm:pt>
    <dgm:pt modelId="{CE53C1B1-6A8D-4AB6-9A3C-32D56FBED78E}" type="sibTrans" cxnId="{9E223105-1FA5-4BF8-B3B2-E93F9382CF34}">
      <dgm:prSet/>
      <dgm:spPr/>
      <dgm:t>
        <a:bodyPr/>
        <a:lstStyle/>
        <a:p>
          <a:endParaRPr lang="en-AU"/>
        </a:p>
      </dgm:t>
    </dgm:pt>
    <dgm:pt modelId="{F7DCCE72-20CB-472C-A0F1-C1009FA5AE7B}">
      <dgm:prSet phldrT="[Text]" custT="1"/>
      <dgm:spPr/>
      <dgm:t>
        <a:bodyPr/>
        <a:lstStyle/>
        <a:p>
          <a:r>
            <a:rPr lang="en-AU" sz="1200" dirty="0" smtClean="0"/>
            <a:t>determined what evidence they needed to gather – alumni 1-3 years out</a:t>
          </a:r>
          <a:endParaRPr lang="en-AU" sz="1200" dirty="0"/>
        </a:p>
      </dgm:t>
    </dgm:pt>
    <dgm:pt modelId="{F6181FEB-2A2A-432A-AC4C-A0B520401245}" type="parTrans" cxnId="{533F553A-E756-46C4-A07B-212DA4F59C4C}">
      <dgm:prSet/>
      <dgm:spPr/>
      <dgm:t>
        <a:bodyPr/>
        <a:lstStyle/>
        <a:p>
          <a:endParaRPr lang="en-AU"/>
        </a:p>
      </dgm:t>
    </dgm:pt>
    <dgm:pt modelId="{022ECD84-38AB-4EE5-8D59-104ED6A0C52C}" type="sibTrans" cxnId="{533F553A-E756-46C4-A07B-212DA4F59C4C}">
      <dgm:prSet/>
      <dgm:spPr/>
      <dgm:t>
        <a:bodyPr/>
        <a:lstStyle/>
        <a:p>
          <a:endParaRPr lang="en-AU"/>
        </a:p>
      </dgm:t>
    </dgm:pt>
    <dgm:pt modelId="{B740D0AD-8ABB-448D-8A9C-C85AD38FB3C3}">
      <dgm:prSet phldrT="[Text]" custT="1"/>
      <dgm:spPr/>
      <dgm:t>
        <a:bodyPr/>
        <a:lstStyle/>
        <a:p>
          <a:r>
            <a:rPr lang="en-AU" sz="1200" smtClean="0"/>
            <a:t>had </a:t>
          </a:r>
          <a:r>
            <a:rPr lang="en-AU" sz="1200" dirty="0" smtClean="0"/>
            <a:t>b</a:t>
          </a:r>
          <a:r>
            <a:rPr lang="en-AU" sz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aseline data to evaluate against in the future.</a:t>
          </a:r>
          <a:endParaRPr lang="en-AU" sz="1200" dirty="0"/>
        </a:p>
      </dgm:t>
    </dgm:pt>
    <dgm:pt modelId="{847F89B3-AF46-4D69-8701-0810B793F2BD}" type="parTrans" cxnId="{F17640E7-3BD6-4599-A594-7A4AD1A55CB4}">
      <dgm:prSet/>
      <dgm:spPr/>
      <dgm:t>
        <a:bodyPr/>
        <a:lstStyle/>
        <a:p>
          <a:endParaRPr lang="en-AU"/>
        </a:p>
      </dgm:t>
    </dgm:pt>
    <dgm:pt modelId="{842E78FB-2090-48CF-A48D-9A8987688DA0}" type="sibTrans" cxnId="{F17640E7-3BD6-4599-A594-7A4AD1A55CB4}">
      <dgm:prSet/>
      <dgm:spPr/>
      <dgm:t>
        <a:bodyPr/>
        <a:lstStyle/>
        <a:p>
          <a:endParaRPr lang="en-AU"/>
        </a:p>
      </dgm:t>
    </dgm:pt>
    <dgm:pt modelId="{EB0A5F86-10DD-4421-B36A-E3045B5358DD}" type="pres">
      <dgm:prSet presAssocID="{6BDC9191-5DF1-4592-8FDA-AE9F9FAE46D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76EFD689-D784-4478-85CF-FD896774231D}" type="pres">
      <dgm:prSet presAssocID="{BD78D8C5-E51A-4F16-9070-67A5D8F33E92}" presName="composite" presStyleCnt="0"/>
      <dgm:spPr/>
    </dgm:pt>
    <dgm:pt modelId="{0661E128-A53F-455A-87BD-279C5ADAFF46}" type="pres">
      <dgm:prSet presAssocID="{BD78D8C5-E51A-4F16-9070-67A5D8F33E92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D08127A-FA52-48E3-9342-3B61AD0493F2}" type="pres">
      <dgm:prSet presAssocID="{BD78D8C5-E51A-4F16-9070-67A5D8F33E92}" presName="parSh" presStyleLbl="node1" presStyleIdx="0" presStyleCnt="4"/>
      <dgm:spPr/>
      <dgm:t>
        <a:bodyPr/>
        <a:lstStyle/>
        <a:p>
          <a:endParaRPr lang="en-AU"/>
        </a:p>
      </dgm:t>
    </dgm:pt>
    <dgm:pt modelId="{8487420C-015D-468B-B221-6016F3CA5E37}" type="pres">
      <dgm:prSet presAssocID="{BD78D8C5-E51A-4F16-9070-67A5D8F33E92}" presName="desTx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655FB05-78E0-4BA9-9B27-29D130D4387A}" type="pres">
      <dgm:prSet presAssocID="{5BBC1AA9-6448-4C65-B128-51AA671BA900}" presName="sibTrans" presStyleLbl="sibTrans2D1" presStyleIdx="0" presStyleCnt="3"/>
      <dgm:spPr/>
      <dgm:t>
        <a:bodyPr/>
        <a:lstStyle/>
        <a:p>
          <a:endParaRPr lang="en-AU"/>
        </a:p>
      </dgm:t>
    </dgm:pt>
    <dgm:pt modelId="{32B33C85-FA52-4BBC-A7F4-387159895C41}" type="pres">
      <dgm:prSet presAssocID="{5BBC1AA9-6448-4C65-B128-51AA671BA900}" presName="connTx" presStyleLbl="sibTrans2D1" presStyleIdx="0" presStyleCnt="3"/>
      <dgm:spPr/>
      <dgm:t>
        <a:bodyPr/>
        <a:lstStyle/>
        <a:p>
          <a:endParaRPr lang="en-AU"/>
        </a:p>
      </dgm:t>
    </dgm:pt>
    <dgm:pt modelId="{CE5F28BE-5241-4C75-BB59-FE3B64CB5AFF}" type="pres">
      <dgm:prSet presAssocID="{48F49149-CB4D-4229-A616-226B60F4C057}" presName="composite" presStyleCnt="0"/>
      <dgm:spPr/>
    </dgm:pt>
    <dgm:pt modelId="{91BA8E94-0136-47F5-96BE-76BE06A742B8}" type="pres">
      <dgm:prSet presAssocID="{48F49149-CB4D-4229-A616-226B60F4C057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5A8884B3-2782-41AC-9C10-ED7BF38AF425}" type="pres">
      <dgm:prSet presAssocID="{48F49149-CB4D-4229-A616-226B60F4C057}" presName="parSh" presStyleLbl="node1" presStyleIdx="1" presStyleCnt="4"/>
      <dgm:spPr/>
      <dgm:t>
        <a:bodyPr/>
        <a:lstStyle/>
        <a:p>
          <a:endParaRPr lang="en-AU"/>
        </a:p>
      </dgm:t>
    </dgm:pt>
    <dgm:pt modelId="{939E8957-476E-4C16-B48A-658932B75FA9}" type="pres">
      <dgm:prSet presAssocID="{48F49149-CB4D-4229-A616-226B60F4C057}" presName="desTx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E87B562-04DC-440B-B0FF-E8EB5D46B469}" type="pres">
      <dgm:prSet presAssocID="{429AAA57-60A2-433D-BA7F-AFFF1527514C}" presName="sibTrans" presStyleLbl="sibTrans2D1" presStyleIdx="1" presStyleCnt="3"/>
      <dgm:spPr/>
      <dgm:t>
        <a:bodyPr/>
        <a:lstStyle/>
        <a:p>
          <a:endParaRPr lang="en-AU"/>
        </a:p>
      </dgm:t>
    </dgm:pt>
    <dgm:pt modelId="{F080CECA-B149-40F9-8B98-8AF18705E153}" type="pres">
      <dgm:prSet presAssocID="{429AAA57-60A2-433D-BA7F-AFFF1527514C}" presName="connTx" presStyleLbl="sibTrans2D1" presStyleIdx="1" presStyleCnt="3"/>
      <dgm:spPr/>
      <dgm:t>
        <a:bodyPr/>
        <a:lstStyle/>
        <a:p>
          <a:endParaRPr lang="en-AU"/>
        </a:p>
      </dgm:t>
    </dgm:pt>
    <dgm:pt modelId="{1B093537-CAB1-412A-80A7-94D1992CEA43}" type="pres">
      <dgm:prSet presAssocID="{338A3F98-9FFF-4D04-9B16-49BD3780BB23}" presName="composite" presStyleCnt="0"/>
      <dgm:spPr/>
    </dgm:pt>
    <dgm:pt modelId="{5F8A5E3E-5665-41B2-BE92-9EF56F933491}" type="pres">
      <dgm:prSet presAssocID="{338A3F98-9FFF-4D04-9B16-49BD3780BB23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B4F28DE-EA38-4844-94A5-42A8318C4831}" type="pres">
      <dgm:prSet presAssocID="{338A3F98-9FFF-4D04-9B16-49BD3780BB23}" presName="parSh" presStyleLbl="node1" presStyleIdx="2" presStyleCnt="4"/>
      <dgm:spPr/>
      <dgm:t>
        <a:bodyPr/>
        <a:lstStyle/>
        <a:p>
          <a:endParaRPr lang="en-AU"/>
        </a:p>
      </dgm:t>
    </dgm:pt>
    <dgm:pt modelId="{48D95D5C-1BAF-49FA-AEC6-F8E42DD25D5B}" type="pres">
      <dgm:prSet presAssocID="{338A3F98-9FFF-4D04-9B16-49BD3780BB23}" presName="desTx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DA66E11A-A8C3-4898-A053-3CBEBDC5042F}" type="pres">
      <dgm:prSet presAssocID="{BBD0DB09-72D6-4535-AC64-17B1FEC5604B}" presName="sibTrans" presStyleLbl="sibTrans2D1" presStyleIdx="2" presStyleCnt="3"/>
      <dgm:spPr/>
      <dgm:t>
        <a:bodyPr/>
        <a:lstStyle/>
        <a:p>
          <a:endParaRPr lang="en-AU"/>
        </a:p>
      </dgm:t>
    </dgm:pt>
    <dgm:pt modelId="{B5DB299E-5272-4F62-8303-37EC4C55FAEC}" type="pres">
      <dgm:prSet presAssocID="{BBD0DB09-72D6-4535-AC64-17B1FEC5604B}" presName="connTx" presStyleLbl="sibTrans2D1" presStyleIdx="2" presStyleCnt="3"/>
      <dgm:spPr/>
      <dgm:t>
        <a:bodyPr/>
        <a:lstStyle/>
        <a:p>
          <a:endParaRPr lang="en-AU"/>
        </a:p>
      </dgm:t>
    </dgm:pt>
    <dgm:pt modelId="{4531047C-9299-4BF7-97F4-DE90A39E00FA}" type="pres">
      <dgm:prSet presAssocID="{717B37DE-3333-4AD3-B89B-1C0D96012E90}" presName="composite" presStyleCnt="0"/>
      <dgm:spPr/>
    </dgm:pt>
    <dgm:pt modelId="{A6CF33A0-C172-4FD9-B6BE-C48ABEBF569C}" type="pres">
      <dgm:prSet presAssocID="{717B37DE-3333-4AD3-B89B-1C0D96012E90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E031C55-C4B3-46F3-A760-859318090FDB}" type="pres">
      <dgm:prSet presAssocID="{717B37DE-3333-4AD3-B89B-1C0D96012E90}" presName="parSh" presStyleLbl="node1" presStyleIdx="3" presStyleCnt="4"/>
      <dgm:spPr/>
      <dgm:t>
        <a:bodyPr/>
        <a:lstStyle/>
        <a:p>
          <a:endParaRPr lang="en-AU"/>
        </a:p>
      </dgm:t>
    </dgm:pt>
    <dgm:pt modelId="{D8E172A3-164B-4464-BF53-529AC22D4D73}" type="pres">
      <dgm:prSet presAssocID="{717B37DE-3333-4AD3-B89B-1C0D96012E90}" presName="desTx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12E1AD85-DAF5-4792-8455-0D3C7BCC6347}" type="presOf" srcId="{429AAA57-60A2-433D-BA7F-AFFF1527514C}" destId="{F080CECA-B149-40F9-8B98-8AF18705E153}" srcOrd="1" destOrd="0" presId="urn:microsoft.com/office/officeart/2005/8/layout/process3"/>
    <dgm:cxn modelId="{5B6D8873-6B79-4E76-8F71-F8005C78341B}" type="presOf" srcId="{E4AA3957-8B8E-45DB-A7CF-D6D176A5B7D0}" destId="{48D95D5C-1BAF-49FA-AEC6-F8E42DD25D5B}" srcOrd="0" destOrd="1" presId="urn:microsoft.com/office/officeart/2005/8/layout/process3"/>
    <dgm:cxn modelId="{87469AF5-910A-4C47-A5E3-6BFB24AB9166}" srcId="{8FFCDC0F-B3CC-4DC9-86E6-86AA6506468B}" destId="{1B0D4558-AD99-47DB-AF60-6D7684FC8E7F}" srcOrd="0" destOrd="0" parTransId="{9776ABF6-8196-442C-BB12-14BA577E3B42}" sibTransId="{8FC88FE9-3B49-4B84-81BB-BC183AB68964}"/>
    <dgm:cxn modelId="{59D3F13C-98DA-4CFF-8546-FB6C103B6C73}" type="presOf" srcId="{57A041C6-2A2F-4D3B-A7CA-B84BCED6AB42}" destId="{939E8957-476E-4C16-B48A-658932B75FA9}" srcOrd="0" destOrd="2" presId="urn:microsoft.com/office/officeart/2005/8/layout/process3"/>
    <dgm:cxn modelId="{4DFCE9E6-4982-4230-820D-EEB32A03287D}" srcId="{6BDC9191-5DF1-4592-8FDA-AE9F9FAE46D5}" destId="{48F49149-CB4D-4229-A616-226B60F4C057}" srcOrd="1" destOrd="0" parTransId="{1A22DC44-1E3C-47B7-8787-14A9D8EA2422}" sibTransId="{429AAA57-60A2-433D-BA7F-AFFF1527514C}"/>
    <dgm:cxn modelId="{62D92C2F-B251-4866-9C32-65045DBDCF1A}" srcId="{338A3F98-9FFF-4D04-9B16-49BD3780BB23}" destId="{E4AA3957-8B8E-45DB-A7CF-D6D176A5B7D0}" srcOrd="1" destOrd="0" parTransId="{C59973E7-94D9-49FF-9F8B-AC7D51BC937F}" sibTransId="{2D15F7D0-2DAC-48E0-B48C-973DC9E50F21}"/>
    <dgm:cxn modelId="{C6372458-B44A-4C4A-847F-764E47B17A83}" type="presOf" srcId="{6BDC9191-5DF1-4592-8FDA-AE9F9FAE46D5}" destId="{EB0A5F86-10DD-4421-B36A-E3045B5358DD}" srcOrd="0" destOrd="0" presId="urn:microsoft.com/office/officeart/2005/8/layout/process3"/>
    <dgm:cxn modelId="{FFEFE91B-47F7-4921-90FE-7F08E5FED8EA}" type="presOf" srcId="{EA9D16E1-1247-4807-A0B1-FC7FCB4D1AB6}" destId="{D8E172A3-164B-4464-BF53-529AC22D4D73}" srcOrd="0" destOrd="0" presId="urn:microsoft.com/office/officeart/2005/8/layout/process3"/>
    <dgm:cxn modelId="{15D2AB71-7F5B-4C6D-AAF1-800AFA50DF85}" srcId="{8C2DE6E2-436D-48BF-AF74-8B56BF5E4198}" destId="{821B9DA9-AFB9-4A5C-B32C-C75509477CA6}" srcOrd="0" destOrd="0" parTransId="{C588C1D0-E174-4B53-B4D2-BF7B7D36A66B}" sibTransId="{37141418-DE28-4B26-A3FC-148082D2A842}"/>
    <dgm:cxn modelId="{D0DE8136-D4C2-47EE-B14F-FA161F90B1E9}" type="presOf" srcId="{5BBC1AA9-6448-4C65-B128-51AA671BA900}" destId="{32B33C85-FA52-4BBC-A7F4-387159895C41}" srcOrd="1" destOrd="0" presId="urn:microsoft.com/office/officeart/2005/8/layout/process3"/>
    <dgm:cxn modelId="{533F553A-E756-46C4-A07B-212DA4F59C4C}" srcId="{1B8D7A37-4A07-48D6-9B32-B452166AF9BC}" destId="{F7DCCE72-20CB-472C-A0F1-C1009FA5AE7B}" srcOrd="0" destOrd="0" parTransId="{F6181FEB-2A2A-432A-AC4C-A0B520401245}" sibTransId="{022ECD84-38AB-4EE5-8D59-104ED6A0C52C}"/>
    <dgm:cxn modelId="{AA66EE06-66E3-41FD-BE26-DC25FD6942F8}" type="presOf" srcId="{B740D0AD-8ABB-448D-8A9C-C85AD38FB3C3}" destId="{D8E172A3-164B-4464-BF53-529AC22D4D73}" srcOrd="0" destOrd="3" presId="urn:microsoft.com/office/officeart/2005/8/layout/process3"/>
    <dgm:cxn modelId="{D40D7B22-8EA5-454B-A67A-E4E15D0324A0}" type="presOf" srcId="{5BBC1AA9-6448-4C65-B128-51AA671BA900}" destId="{0655FB05-78E0-4BA9-9B27-29D130D4387A}" srcOrd="0" destOrd="0" presId="urn:microsoft.com/office/officeart/2005/8/layout/process3"/>
    <dgm:cxn modelId="{F6A5FB59-686A-4D52-874D-B9737DB891AF}" type="presOf" srcId="{48F49149-CB4D-4229-A616-226B60F4C057}" destId="{91BA8E94-0136-47F5-96BE-76BE06A742B8}" srcOrd="0" destOrd="0" presId="urn:microsoft.com/office/officeart/2005/8/layout/process3"/>
    <dgm:cxn modelId="{68CFA670-5712-43F9-88D7-EF0942AB7DD4}" type="presOf" srcId="{BD78D8C5-E51A-4F16-9070-67A5D8F33E92}" destId="{3D08127A-FA52-48E3-9342-3B61AD0493F2}" srcOrd="1" destOrd="0" presId="urn:microsoft.com/office/officeart/2005/8/layout/process3"/>
    <dgm:cxn modelId="{581BB34F-6A6A-4922-B274-30875B2C3571}" type="presOf" srcId="{429AAA57-60A2-433D-BA7F-AFFF1527514C}" destId="{EE87B562-04DC-440B-B0FF-E8EB5D46B469}" srcOrd="0" destOrd="0" presId="urn:microsoft.com/office/officeart/2005/8/layout/process3"/>
    <dgm:cxn modelId="{5A0F973C-98C9-465A-8812-ED89C0C97370}" type="presOf" srcId="{821B9DA9-AFB9-4A5C-B32C-C75509477CA6}" destId="{939E8957-476E-4C16-B48A-658932B75FA9}" srcOrd="0" destOrd="1" presId="urn:microsoft.com/office/officeart/2005/8/layout/process3"/>
    <dgm:cxn modelId="{3A272DFA-B45F-47C8-9894-C378BF023CE0}" type="presOf" srcId="{956D9D99-E20D-487A-8E84-4F2485032D51}" destId="{8487420C-015D-468B-B221-6016F3CA5E37}" srcOrd="0" destOrd="2" presId="urn:microsoft.com/office/officeart/2005/8/layout/process3"/>
    <dgm:cxn modelId="{C1163179-5F7A-4A94-96BF-AB05EB86EAC3}" srcId="{8C2DE6E2-436D-48BF-AF74-8B56BF5E4198}" destId="{57A041C6-2A2F-4D3B-A7CA-B84BCED6AB42}" srcOrd="1" destOrd="0" parTransId="{821E5A3A-7553-4EA6-9C99-866910B34FCC}" sibTransId="{5A5BE7F2-DC52-4A2C-833C-A852F9846C87}"/>
    <dgm:cxn modelId="{C8E5635D-1D04-45F3-9997-B94DA1B1452C}" type="presOf" srcId="{338A3F98-9FFF-4D04-9B16-49BD3780BB23}" destId="{FB4F28DE-EA38-4844-94A5-42A8318C4831}" srcOrd="1" destOrd="0" presId="urn:microsoft.com/office/officeart/2005/8/layout/process3"/>
    <dgm:cxn modelId="{52C641FC-CE4C-4331-8A5E-CCE76C08D6D8}" type="presOf" srcId="{1B0D4558-AD99-47DB-AF60-6D7684FC8E7F}" destId="{8487420C-015D-468B-B221-6016F3CA5E37}" srcOrd="0" destOrd="1" presId="urn:microsoft.com/office/officeart/2005/8/layout/process3"/>
    <dgm:cxn modelId="{1ED3D397-11C0-4034-8BB8-8B8B25DC4234}" type="presOf" srcId="{48F49149-CB4D-4229-A616-226B60F4C057}" destId="{5A8884B3-2782-41AC-9C10-ED7BF38AF425}" srcOrd="1" destOrd="0" presId="urn:microsoft.com/office/officeart/2005/8/layout/process3"/>
    <dgm:cxn modelId="{0AE18361-2993-49F9-9A63-D49032942758}" srcId="{8FFCDC0F-B3CC-4DC9-86E6-86AA6506468B}" destId="{956D9D99-E20D-487A-8E84-4F2485032D51}" srcOrd="1" destOrd="0" parTransId="{F4DABFEB-1901-4BC9-9AAE-A7246EC9E3D4}" sibTransId="{17763415-FCA3-401C-B472-A21060C40EB7}"/>
    <dgm:cxn modelId="{933E4299-BAFA-4F93-A4C0-696184B85577}" srcId="{6BDC9191-5DF1-4592-8FDA-AE9F9FAE46D5}" destId="{717B37DE-3333-4AD3-B89B-1C0D96012E90}" srcOrd="3" destOrd="0" parTransId="{E7DE2054-1EB3-4853-84E8-C7C0E41F38EE}" sibTransId="{6AB8454B-153C-410A-8A7E-D68D37266FFC}"/>
    <dgm:cxn modelId="{DAF197F3-918C-4BCF-9A0F-B767D8915592}" type="presOf" srcId="{717B37DE-3333-4AD3-B89B-1C0D96012E90}" destId="{6E031C55-C4B3-46F3-A760-859318090FDB}" srcOrd="1" destOrd="0" presId="urn:microsoft.com/office/officeart/2005/8/layout/process3"/>
    <dgm:cxn modelId="{B3C2CEC1-6F9E-4C0D-827F-DD16E28F0890}" type="presOf" srcId="{BCA52CC0-59DB-44D9-B636-8536A5C08A42}" destId="{48D95D5C-1BAF-49FA-AEC6-F8E42DD25D5B}" srcOrd="0" destOrd="0" presId="urn:microsoft.com/office/officeart/2005/8/layout/process3"/>
    <dgm:cxn modelId="{3689D4A8-9E69-4308-8E20-D1A3F0D0BD6B}" srcId="{6BDC9191-5DF1-4592-8FDA-AE9F9FAE46D5}" destId="{338A3F98-9FFF-4D04-9B16-49BD3780BB23}" srcOrd="2" destOrd="0" parTransId="{BFE18E8E-F625-4582-B45D-518D7591A78F}" sibTransId="{BBD0DB09-72D6-4535-AC64-17B1FEC5604B}"/>
    <dgm:cxn modelId="{F17640E7-3BD6-4599-A594-7A4AD1A55CB4}" srcId="{1B8D7A37-4A07-48D6-9B32-B452166AF9BC}" destId="{B740D0AD-8ABB-448D-8A9C-C85AD38FB3C3}" srcOrd="1" destOrd="0" parTransId="{847F89B3-AF46-4D69-8701-0810B793F2BD}" sibTransId="{842E78FB-2090-48CF-A48D-9A8987688DA0}"/>
    <dgm:cxn modelId="{1150DEE5-1EFE-4087-AC9D-774A3A7EA226}" type="presOf" srcId="{8FFCDC0F-B3CC-4DC9-86E6-86AA6506468B}" destId="{8487420C-015D-468B-B221-6016F3CA5E37}" srcOrd="0" destOrd="0" presId="urn:microsoft.com/office/officeart/2005/8/layout/process3"/>
    <dgm:cxn modelId="{FF4BE724-CAA8-4178-A234-7AD93148F6A4}" srcId="{6BDC9191-5DF1-4592-8FDA-AE9F9FAE46D5}" destId="{BD78D8C5-E51A-4F16-9070-67A5D8F33E92}" srcOrd="0" destOrd="0" parTransId="{53A4A814-4168-45EE-9CD6-442A9CE7AC70}" sibTransId="{5BBC1AA9-6448-4C65-B128-51AA671BA900}"/>
    <dgm:cxn modelId="{D7BDE66B-8E75-437A-AE0C-2BCC6DFE4E83}" srcId="{48F49149-CB4D-4229-A616-226B60F4C057}" destId="{8C2DE6E2-436D-48BF-AF74-8B56BF5E4198}" srcOrd="0" destOrd="0" parTransId="{4FB45A7E-60E6-473B-8166-C7FADAA96FE2}" sibTransId="{89FA012F-DA8D-4907-998A-8AEB6D5233C7}"/>
    <dgm:cxn modelId="{D30BF782-941A-481F-A99A-5C49C95E5291}" srcId="{BD78D8C5-E51A-4F16-9070-67A5D8F33E92}" destId="{8FFCDC0F-B3CC-4DC9-86E6-86AA6506468B}" srcOrd="0" destOrd="0" parTransId="{6C9FF4B7-39FC-4964-97B5-DF1613660520}" sibTransId="{2243BD09-01B6-4FF0-ADEB-B54C9FE9EE55}"/>
    <dgm:cxn modelId="{7E69EE53-A566-4C23-A53C-D6D19FA89B76}" type="presOf" srcId="{F7DCCE72-20CB-472C-A0F1-C1009FA5AE7B}" destId="{D8E172A3-164B-4464-BF53-529AC22D4D73}" srcOrd="0" destOrd="2" presId="urn:microsoft.com/office/officeart/2005/8/layout/process3"/>
    <dgm:cxn modelId="{4544BFEE-C91A-41CE-9DE1-1595969A0D27}" srcId="{717B37DE-3333-4AD3-B89B-1C0D96012E90}" destId="{EA9D16E1-1247-4807-A0B1-FC7FCB4D1AB6}" srcOrd="0" destOrd="0" parTransId="{6654100A-703A-467C-A75D-2ACA41FB7218}" sibTransId="{882CA369-F1E1-47BC-967E-2B18E2FDB491}"/>
    <dgm:cxn modelId="{AC86C082-15C2-4083-97CA-F1C7AD0B6704}" type="presOf" srcId="{8C2DE6E2-436D-48BF-AF74-8B56BF5E4198}" destId="{939E8957-476E-4C16-B48A-658932B75FA9}" srcOrd="0" destOrd="0" presId="urn:microsoft.com/office/officeart/2005/8/layout/process3"/>
    <dgm:cxn modelId="{E81C15FC-2340-41BE-9A57-A9624302DBA3}" type="presOf" srcId="{717B37DE-3333-4AD3-B89B-1C0D96012E90}" destId="{A6CF33A0-C172-4FD9-B6BE-C48ABEBF569C}" srcOrd="0" destOrd="0" presId="urn:microsoft.com/office/officeart/2005/8/layout/process3"/>
    <dgm:cxn modelId="{25E17692-3854-4972-862B-5E4421A83D73}" srcId="{338A3F98-9FFF-4D04-9B16-49BD3780BB23}" destId="{BCA52CC0-59DB-44D9-B636-8536A5C08A42}" srcOrd="0" destOrd="0" parTransId="{5835F7AD-B01F-4058-B38D-8C50DFD569EE}" sibTransId="{C75A8E69-B63E-4364-8EA3-D2EF21B43B18}"/>
    <dgm:cxn modelId="{1925DE36-E288-4C23-8DBB-8F7C2C29A8B7}" type="presOf" srcId="{BBD0DB09-72D6-4535-AC64-17B1FEC5604B}" destId="{B5DB299E-5272-4F62-8303-37EC4C55FAEC}" srcOrd="1" destOrd="0" presId="urn:microsoft.com/office/officeart/2005/8/layout/process3"/>
    <dgm:cxn modelId="{C3DA1506-A91F-41CC-98F2-B8B1DBBFAD3E}" type="presOf" srcId="{1B8D7A37-4A07-48D6-9B32-B452166AF9BC}" destId="{D8E172A3-164B-4464-BF53-529AC22D4D73}" srcOrd="0" destOrd="1" presId="urn:microsoft.com/office/officeart/2005/8/layout/process3"/>
    <dgm:cxn modelId="{0C87CE9E-722F-49ED-808A-AD30989AAD6F}" type="presOf" srcId="{BD78D8C5-E51A-4F16-9070-67A5D8F33E92}" destId="{0661E128-A53F-455A-87BD-279C5ADAFF46}" srcOrd="0" destOrd="0" presId="urn:microsoft.com/office/officeart/2005/8/layout/process3"/>
    <dgm:cxn modelId="{9E223105-1FA5-4BF8-B3B2-E93F9382CF34}" srcId="{717B37DE-3333-4AD3-B89B-1C0D96012E90}" destId="{1B8D7A37-4A07-48D6-9B32-B452166AF9BC}" srcOrd="1" destOrd="0" parTransId="{CE785E89-BB57-40E6-895B-B78DCD442E64}" sibTransId="{CE53C1B1-6A8D-4AB6-9A3C-32D56FBED78E}"/>
    <dgm:cxn modelId="{E7EBBEC3-586A-4CC3-A300-0242DBC79C63}" type="presOf" srcId="{BBD0DB09-72D6-4535-AC64-17B1FEC5604B}" destId="{DA66E11A-A8C3-4898-A053-3CBEBDC5042F}" srcOrd="0" destOrd="0" presId="urn:microsoft.com/office/officeart/2005/8/layout/process3"/>
    <dgm:cxn modelId="{F8878083-1D87-4176-81DA-31165B1739FA}" type="presOf" srcId="{338A3F98-9FFF-4D04-9B16-49BD3780BB23}" destId="{5F8A5E3E-5665-41B2-BE92-9EF56F933491}" srcOrd="0" destOrd="0" presId="urn:microsoft.com/office/officeart/2005/8/layout/process3"/>
    <dgm:cxn modelId="{110078D0-CDB2-4378-B73F-D4AC36DA43A0}" type="presParOf" srcId="{EB0A5F86-10DD-4421-B36A-E3045B5358DD}" destId="{76EFD689-D784-4478-85CF-FD896774231D}" srcOrd="0" destOrd="0" presId="urn:microsoft.com/office/officeart/2005/8/layout/process3"/>
    <dgm:cxn modelId="{50642D68-85B3-4859-A949-BAEABD0C73DB}" type="presParOf" srcId="{76EFD689-D784-4478-85CF-FD896774231D}" destId="{0661E128-A53F-455A-87BD-279C5ADAFF46}" srcOrd="0" destOrd="0" presId="urn:microsoft.com/office/officeart/2005/8/layout/process3"/>
    <dgm:cxn modelId="{85618F32-95F3-41ED-8200-72F9D2DCA58E}" type="presParOf" srcId="{76EFD689-D784-4478-85CF-FD896774231D}" destId="{3D08127A-FA52-48E3-9342-3B61AD0493F2}" srcOrd="1" destOrd="0" presId="urn:microsoft.com/office/officeart/2005/8/layout/process3"/>
    <dgm:cxn modelId="{21A9370E-8939-43DE-AE6E-CB066DD3AA36}" type="presParOf" srcId="{76EFD689-D784-4478-85CF-FD896774231D}" destId="{8487420C-015D-468B-B221-6016F3CA5E37}" srcOrd="2" destOrd="0" presId="urn:microsoft.com/office/officeart/2005/8/layout/process3"/>
    <dgm:cxn modelId="{0681C829-24C6-42A7-8D7D-393257F70B26}" type="presParOf" srcId="{EB0A5F86-10DD-4421-B36A-E3045B5358DD}" destId="{0655FB05-78E0-4BA9-9B27-29D130D4387A}" srcOrd="1" destOrd="0" presId="urn:microsoft.com/office/officeart/2005/8/layout/process3"/>
    <dgm:cxn modelId="{204B2CF7-43AE-4DDA-AAA5-8496EFEEB35E}" type="presParOf" srcId="{0655FB05-78E0-4BA9-9B27-29D130D4387A}" destId="{32B33C85-FA52-4BBC-A7F4-387159895C41}" srcOrd="0" destOrd="0" presId="urn:microsoft.com/office/officeart/2005/8/layout/process3"/>
    <dgm:cxn modelId="{286BE33F-B1FB-4224-BAF7-86FAA73E3F84}" type="presParOf" srcId="{EB0A5F86-10DD-4421-B36A-E3045B5358DD}" destId="{CE5F28BE-5241-4C75-BB59-FE3B64CB5AFF}" srcOrd="2" destOrd="0" presId="urn:microsoft.com/office/officeart/2005/8/layout/process3"/>
    <dgm:cxn modelId="{80804CCA-A411-45A3-8EB9-4ED87E85243D}" type="presParOf" srcId="{CE5F28BE-5241-4C75-BB59-FE3B64CB5AFF}" destId="{91BA8E94-0136-47F5-96BE-76BE06A742B8}" srcOrd="0" destOrd="0" presId="urn:microsoft.com/office/officeart/2005/8/layout/process3"/>
    <dgm:cxn modelId="{3A806FFD-5D3B-4A3C-95BC-7B590C1B9F68}" type="presParOf" srcId="{CE5F28BE-5241-4C75-BB59-FE3B64CB5AFF}" destId="{5A8884B3-2782-41AC-9C10-ED7BF38AF425}" srcOrd="1" destOrd="0" presId="urn:microsoft.com/office/officeart/2005/8/layout/process3"/>
    <dgm:cxn modelId="{6A9DC3B5-CFFD-4356-9F5A-6C944FBC7C3D}" type="presParOf" srcId="{CE5F28BE-5241-4C75-BB59-FE3B64CB5AFF}" destId="{939E8957-476E-4C16-B48A-658932B75FA9}" srcOrd="2" destOrd="0" presId="urn:microsoft.com/office/officeart/2005/8/layout/process3"/>
    <dgm:cxn modelId="{B2597C83-1BD9-413F-8747-E582D290E527}" type="presParOf" srcId="{EB0A5F86-10DD-4421-B36A-E3045B5358DD}" destId="{EE87B562-04DC-440B-B0FF-E8EB5D46B469}" srcOrd="3" destOrd="0" presId="urn:microsoft.com/office/officeart/2005/8/layout/process3"/>
    <dgm:cxn modelId="{F286B44D-4FD2-40E3-AEC9-A24863270575}" type="presParOf" srcId="{EE87B562-04DC-440B-B0FF-E8EB5D46B469}" destId="{F080CECA-B149-40F9-8B98-8AF18705E153}" srcOrd="0" destOrd="0" presId="urn:microsoft.com/office/officeart/2005/8/layout/process3"/>
    <dgm:cxn modelId="{AAF7A273-9FEC-4509-905E-3C73B069EFEE}" type="presParOf" srcId="{EB0A5F86-10DD-4421-B36A-E3045B5358DD}" destId="{1B093537-CAB1-412A-80A7-94D1992CEA43}" srcOrd="4" destOrd="0" presId="urn:microsoft.com/office/officeart/2005/8/layout/process3"/>
    <dgm:cxn modelId="{AE9A8D4A-6CE4-4406-9E81-CE25A5FB43C1}" type="presParOf" srcId="{1B093537-CAB1-412A-80A7-94D1992CEA43}" destId="{5F8A5E3E-5665-41B2-BE92-9EF56F933491}" srcOrd="0" destOrd="0" presId="urn:microsoft.com/office/officeart/2005/8/layout/process3"/>
    <dgm:cxn modelId="{0D45A3AE-D87F-46EC-A18F-D01BEB939143}" type="presParOf" srcId="{1B093537-CAB1-412A-80A7-94D1992CEA43}" destId="{FB4F28DE-EA38-4844-94A5-42A8318C4831}" srcOrd="1" destOrd="0" presId="urn:microsoft.com/office/officeart/2005/8/layout/process3"/>
    <dgm:cxn modelId="{410BD3E4-81FB-4E89-9CD0-3EFA90DE39F6}" type="presParOf" srcId="{1B093537-CAB1-412A-80A7-94D1992CEA43}" destId="{48D95D5C-1BAF-49FA-AEC6-F8E42DD25D5B}" srcOrd="2" destOrd="0" presId="urn:microsoft.com/office/officeart/2005/8/layout/process3"/>
    <dgm:cxn modelId="{BE71A933-D965-439D-B3C3-E4937118AFE4}" type="presParOf" srcId="{EB0A5F86-10DD-4421-B36A-E3045B5358DD}" destId="{DA66E11A-A8C3-4898-A053-3CBEBDC5042F}" srcOrd="5" destOrd="0" presId="urn:microsoft.com/office/officeart/2005/8/layout/process3"/>
    <dgm:cxn modelId="{7CC29F8E-6F68-43E0-B87E-1F98CEE48913}" type="presParOf" srcId="{DA66E11A-A8C3-4898-A053-3CBEBDC5042F}" destId="{B5DB299E-5272-4F62-8303-37EC4C55FAEC}" srcOrd="0" destOrd="0" presId="urn:microsoft.com/office/officeart/2005/8/layout/process3"/>
    <dgm:cxn modelId="{19B87491-AB31-4832-A923-6CB3362E7C79}" type="presParOf" srcId="{EB0A5F86-10DD-4421-B36A-E3045B5358DD}" destId="{4531047C-9299-4BF7-97F4-DE90A39E00FA}" srcOrd="6" destOrd="0" presId="urn:microsoft.com/office/officeart/2005/8/layout/process3"/>
    <dgm:cxn modelId="{B1473BA9-6084-4130-9C71-87065AD4B9C1}" type="presParOf" srcId="{4531047C-9299-4BF7-97F4-DE90A39E00FA}" destId="{A6CF33A0-C172-4FD9-B6BE-C48ABEBF569C}" srcOrd="0" destOrd="0" presId="urn:microsoft.com/office/officeart/2005/8/layout/process3"/>
    <dgm:cxn modelId="{E205CEB2-1307-44BE-A300-171AE3EE67DA}" type="presParOf" srcId="{4531047C-9299-4BF7-97F4-DE90A39E00FA}" destId="{6E031C55-C4B3-46F3-A760-859318090FDB}" srcOrd="1" destOrd="0" presId="urn:microsoft.com/office/officeart/2005/8/layout/process3"/>
    <dgm:cxn modelId="{576DFE6C-3BEB-4188-A61B-D6A4EDC0F82A}" type="presParOf" srcId="{4531047C-9299-4BF7-97F4-DE90A39E00FA}" destId="{D8E172A3-164B-4464-BF53-529AC22D4D7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BDC9191-5DF1-4592-8FDA-AE9F9FAE46D5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BD78D8C5-E51A-4F16-9070-67A5D8F33E92}">
      <dgm:prSet phldrT="[Text]" custT="1"/>
      <dgm:spPr/>
      <dgm:t>
        <a:bodyPr/>
        <a:lstStyle/>
        <a:p>
          <a:r>
            <a:rPr lang="en-AU" sz="1400" b="1" dirty="0" smtClean="0"/>
            <a:t>Problem</a:t>
          </a:r>
          <a:endParaRPr lang="en-AU" sz="1400" b="1" dirty="0"/>
        </a:p>
      </dgm:t>
    </dgm:pt>
    <dgm:pt modelId="{53A4A814-4168-45EE-9CD6-442A9CE7AC70}" type="parTrans" cxnId="{FF4BE724-CAA8-4178-A234-7AD93148F6A4}">
      <dgm:prSet/>
      <dgm:spPr/>
      <dgm:t>
        <a:bodyPr/>
        <a:lstStyle/>
        <a:p>
          <a:endParaRPr lang="en-AU"/>
        </a:p>
      </dgm:t>
    </dgm:pt>
    <dgm:pt modelId="{5BBC1AA9-6448-4C65-B128-51AA671BA900}" type="sibTrans" cxnId="{FF4BE724-CAA8-4178-A234-7AD93148F6A4}">
      <dgm:prSet/>
      <dgm:spPr/>
      <dgm:t>
        <a:bodyPr/>
        <a:lstStyle/>
        <a:p>
          <a:endParaRPr lang="en-AU"/>
        </a:p>
      </dgm:t>
    </dgm:pt>
    <dgm:pt modelId="{3573C63D-9ACE-438F-AF4F-F9934B978F63}">
      <dgm:prSet phldrT="[Text]" custT="1"/>
      <dgm:spPr/>
      <dgm:t>
        <a:bodyPr/>
        <a:lstStyle/>
        <a:p>
          <a:r>
            <a:rPr lang="en-AU" sz="1200" b="0" dirty="0" smtClean="0"/>
            <a:t>New CEO looking to clarify what success looks like</a:t>
          </a:r>
          <a:endParaRPr lang="en-AU" sz="1200" b="0" dirty="0"/>
        </a:p>
      </dgm:t>
    </dgm:pt>
    <dgm:pt modelId="{1C4F0F7E-EB87-422D-B4E2-29744BC9E51C}" type="parTrans" cxnId="{1601C5F4-7664-49A6-B9D6-F1AA5DB8C000}">
      <dgm:prSet/>
      <dgm:spPr/>
      <dgm:t>
        <a:bodyPr/>
        <a:lstStyle/>
        <a:p>
          <a:endParaRPr lang="en-AU"/>
        </a:p>
      </dgm:t>
    </dgm:pt>
    <dgm:pt modelId="{15A40E2D-52D5-45BB-9A4E-5C78EB355F61}" type="sibTrans" cxnId="{1601C5F4-7664-49A6-B9D6-F1AA5DB8C000}">
      <dgm:prSet/>
      <dgm:spPr/>
      <dgm:t>
        <a:bodyPr/>
        <a:lstStyle/>
        <a:p>
          <a:endParaRPr lang="en-AU"/>
        </a:p>
      </dgm:t>
    </dgm:pt>
    <dgm:pt modelId="{8CF5AC8C-0A50-4A5F-B026-864C04848816}">
      <dgm:prSet phldrT="[Text]" custT="1"/>
      <dgm:spPr/>
      <dgm:t>
        <a:bodyPr/>
        <a:lstStyle/>
        <a:p>
          <a:r>
            <a:rPr lang="en-AU" sz="1400" b="1" dirty="0" smtClean="0"/>
            <a:t>What they did</a:t>
          </a:r>
          <a:endParaRPr lang="en-AU" sz="1400" b="1" dirty="0"/>
        </a:p>
      </dgm:t>
    </dgm:pt>
    <dgm:pt modelId="{857D37AB-EF69-4029-9EBC-FCB626012172}" type="parTrans" cxnId="{C330C8A3-6C87-4E46-B700-4B3407F2EFF9}">
      <dgm:prSet/>
      <dgm:spPr/>
      <dgm:t>
        <a:bodyPr/>
        <a:lstStyle/>
        <a:p>
          <a:endParaRPr lang="en-AU"/>
        </a:p>
      </dgm:t>
    </dgm:pt>
    <dgm:pt modelId="{85AD3173-C835-42CC-8D70-B0F5716B76A7}" type="sibTrans" cxnId="{C330C8A3-6C87-4E46-B700-4B3407F2EFF9}">
      <dgm:prSet/>
      <dgm:spPr/>
      <dgm:t>
        <a:bodyPr/>
        <a:lstStyle/>
        <a:p>
          <a:endParaRPr lang="en-AU"/>
        </a:p>
      </dgm:t>
    </dgm:pt>
    <dgm:pt modelId="{4B968D9B-03C1-4649-8A62-F18CBFCDF165}">
      <dgm:prSet phldrT="[Text]" custT="1"/>
      <dgm:spPr/>
      <dgm:t>
        <a:bodyPr/>
        <a:lstStyle/>
        <a:p>
          <a:r>
            <a:rPr lang="en-AU" sz="1200" dirty="0" smtClean="0">
              <a:solidFill>
                <a:srgbClr val="002D62"/>
              </a:solidFill>
            </a:rPr>
            <a:t>Program review/mapping to determine:</a:t>
          </a:r>
          <a:endParaRPr lang="en-AU" sz="1200" b="0" dirty="0"/>
        </a:p>
      </dgm:t>
    </dgm:pt>
    <dgm:pt modelId="{39BDCB91-4AE2-4461-ACFA-F19A9F827A34}" type="parTrans" cxnId="{8E77513B-89D5-4D11-96A9-7BC9C5D5022C}">
      <dgm:prSet/>
      <dgm:spPr/>
      <dgm:t>
        <a:bodyPr/>
        <a:lstStyle/>
        <a:p>
          <a:endParaRPr lang="en-AU"/>
        </a:p>
      </dgm:t>
    </dgm:pt>
    <dgm:pt modelId="{26A109C8-BB73-4CEF-906B-199616469254}" type="sibTrans" cxnId="{8E77513B-89D5-4D11-96A9-7BC9C5D5022C}">
      <dgm:prSet/>
      <dgm:spPr/>
      <dgm:t>
        <a:bodyPr/>
        <a:lstStyle/>
        <a:p>
          <a:endParaRPr lang="en-AU"/>
        </a:p>
      </dgm:t>
    </dgm:pt>
    <dgm:pt modelId="{3502C028-F884-481B-BC28-42B982ED435E}">
      <dgm:prSet phldrT="[Text]" custT="1"/>
      <dgm:spPr/>
      <dgm:t>
        <a:bodyPr/>
        <a:lstStyle/>
        <a:p>
          <a:r>
            <a:rPr lang="en-AU" sz="1400" b="1" dirty="0" smtClean="0"/>
            <a:t>What did they conclude?</a:t>
          </a:r>
          <a:endParaRPr lang="en-AU" sz="1400" b="1" dirty="0"/>
        </a:p>
      </dgm:t>
    </dgm:pt>
    <dgm:pt modelId="{724356EE-5E36-40DF-AA9C-50E8166F149A}" type="parTrans" cxnId="{4E59ADDD-EFFF-43C3-B349-976E10C074CF}">
      <dgm:prSet/>
      <dgm:spPr/>
      <dgm:t>
        <a:bodyPr/>
        <a:lstStyle/>
        <a:p>
          <a:endParaRPr lang="en-AU"/>
        </a:p>
      </dgm:t>
    </dgm:pt>
    <dgm:pt modelId="{64433AC6-A8B7-4E8B-A4FA-603CBBEE4762}" type="sibTrans" cxnId="{4E59ADDD-EFFF-43C3-B349-976E10C074CF}">
      <dgm:prSet/>
      <dgm:spPr/>
      <dgm:t>
        <a:bodyPr/>
        <a:lstStyle/>
        <a:p>
          <a:endParaRPr lang="en-AU"/>
        </a:p>
      </dgm:t>
    </dgm:pt>
    <dgm:pt modelId="{67430B10-8DC8-4879-B6A7-14AA7AD406CE}">
      <dgm:prSet phldrT="[Text]" custT="1"/>
      <dgm:spPr/>
      <dgm:t>
        <a:bodyPr/>
        <a:lstStyle/>
        <a:p>
          <a:r>
            <a:rPr lang="en-AU" sz="1200" dirty="0" smtClean="0"/>
            <a:t>After reviewing programs able to introduce performance metrics for each program e.g.</a:t>
          </a:r>
          <a:endParaRPr lang="en-AU" sz="1200" dirty="0"/>
        </a:p>
      </dgm:t>
    </dgm:pt>
    <dgm:pt modelId="{91CFCD2F-4A44-458F-A735-4DDFF7274AA5}" type="parTrans" cxnId="{C1DFFEF5-389A-4D16-B84F-F74CAE0072DA}">
      <dgm:prSet/>
      <dgm:spPr/>
      <dgm:t>
        <a:bodyPr/>
        <a:lstStyle/>
        <a:p>
          <a:endParaRPr lang="en-AU"/>
        </a:p>
      </dgm:t>
    </dgm:pt>
    <dgm:pt modelId="{36ADDA3E-8068-4388-8EFA-363BDE1A5D17}" type="sibTrans" cxnId="{C1DFFEF5-389A-4D16-B84F-F74CAE0072DA}">
      <dgm:prSet/>
      <dgm:spPr/>
      <dgm:t>
        <a:bodyPr/>
        <a:lstStyle/>
        <a:p>
          <a:endParaRPr lang="en-AU"/>
        </a:p>
      </dgm:t>
    </dgm:pt>
    <dgm:pt modelId="{0868F62C-96EE-4036-946E-D35BE06194D0}">
      <dgm:prSet phldrT="[Text]" custT="1"/>
      <dgm:spPr/>
      <dgm:t>
        <a:bodyPr/>
        <a:lstStyle/>
        <a:p>
          <a:r>
            <a:rPr lang="en-AU" sz="1400" b="1" dirty="0" smtClean="0"/>
            <a:t>The results</a:t>
          </a:r>
          <a:endParaRPr lang="en-AU" sz="1400" b="1" dirty="0"/>
        </a:p>
      </dgm:t>
    </dgm:pt>
    <dgm:pt modelId="{0843D0FF-44FD-4EF7-8F37-F58DEBAB978D}" type="parTrans" cxnId="{3DE1651D-B737-4850-B0F7-86011925D845}">
      <dgm:prSet/>
      <dgm:spPr/>
      <dgm:t>
        <a:bodyPr/>
        <a:lstStyle/>
        <a:p>
          <a:endParaRPr lang="en-AU"/>
        </a:p>
      </dgm:t>
    </dgm:pt>
    <dgm:pt modelId="{F3AB0BFA-5B59-41C4-8295-82E5E45EC451}" type="sibTrans" cxnId="{3DE1651D-B737-4850-B0F7-86011925D845}">
      <dgm:prSet custLinFactNeighborY="-7487"/>
      <dgm:spPr/>
      <dgm:t>
        <a:bodyPr/>
        <a:lstStyle/>
        <a:p>
          <a:endParaRPr lang="en-AU"/>
        </a:p>
      </dgm:t>
    </dgm:pt>
    <dgm:pt modelId="{823E82E6-E7D7-469D-AF6C-55DA6B7EA9AF}">
      <dgm:prSet phldrT="[Text]" custT="1"/>
      <dgm:spPr/>
      <dgm:t>
        <a:bodyPr/>
        <a:lstStyle/>
        <a:p>
          <a:r>
            <a:rPr lang="en-AU" sz="1200" dirty="0" smtClean="0"/>
            <a:t>Introduced performance metrics for each program</a:t>
          </a:r>
          <a:endParaRPr lang="en-AU" sz="1200" dirty="0"/>
        </a:p>
      </dgm:t>
    </dgm:pt>
    <dgm:pt modelId="{B92B8CD3-4870-4E4E-9562-91E48959E458}" type="parTrans" cxnId="{4AD8103F-2364-4896-8F50-E4EB2937763F}">
      <dgm:prSet/>
      <dgm:spPr/>
      <dgm:t>
        <a:bodyPr/>
        <a:lstStyle/>
        <a:p>
          <a:endParaRPr lang="en-AU"/>
        </a:p>
      </dgm:t>
    </dgm:pt>
    <dgm:pt modelId="{A0DE6A8F-EDF4-4CBF-81CB-ABD9D569D4BC}" type="sibTrans" cxnId="{4AD8103F-2364-4896-8F50-E4EB2937763F}">
      <dgm:prSet/>
      <dgm:spPr/>
      <dgm:t>
        <a:bodyPr/>
        <a:lstStyle/>
        <a:p>
          <a:endParaRPr lang="en-AU"/>
        </a:p>
      </dgm:t>
    </dgm:pt>
    <dgm:pt modelId="{3A8F6389-0E25-4274-9752-A5C0C0A9B39E}">
      <dgm:prSet phldrT="[Text]" custT="1"/>
      <dgm:spPr/>
      <dgm:t>
        <a:bodyPr/>
        <a:lstStyle/>
        <a:p>
          <a:r>
            <a:rPr lang="en-AU" sz="1200" dirty="0" smtClean="0"/>
            <a:t>Buy-in across the organisation</a:t>
          </a:r>
          <a:endParaRPr lang="en-AU" sz="1200" dirty="0"/>
        </a:p>
      </dgm:t>
    </dgm:pt>
    <dgm:pt modelId="{1BEC7946-4189-4980-994C-348D91C2896B}" type="parTrans" cxnId="{85E78BBB-60B1-4F5C-B7A1-8B9EA2195FFF}">
      <dgm:prSet/>
      <dgm:spPr/>
      <dgm:t>
        <a:bodyPr/>
        <a:lstStyle/>
        <a:p>
          <a:endParaRPr lang="en-AU"/>
        </a:p>
      </dgm:t>
    </dgm:pt>
    <dgm:pt modelId="{D9024D9A-D2C3-433B-96DC-A725064F75EE}" type="sibTrans" cxnId="{85E78BBB-60B1-4F5C-B7A1-8B9EA2195FFF}">
      <dgm:prSet/>
      <dgm:spPr/>
      <dgm:t>
        <a:bodyPr/>
        <a:lstStyle/>
        <a:p>
          <a:endParaRPr lang="en-AU"/>
        </a:p>
      </dgm:t>
    </dgm:pt>
    <dgm:pt modelId="{C371BE21-D971-4948-8C2E-88411A331CD3}">
      <dgm:prSet phldrT="[Text]" custT="1"/>
      <dgm:spPr/>
      <dgm:t>
        <a:bodyPr/>
        <a:lstStyle/>
        <a:p>
          <a:r>
            <a:rPr lang="en-AU" sz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Tied to annual planning – continuous improvement</a:t>
          </a:r>
          <a:endParaRPr lang="en-AU" sz="1200" dirty="0"/>
        </a:p>
      </dgm:t>
    </dgm:pt>
    <dgm:pt modelId="{1B0E7E69-D41E-4FC0-B244-9D279051EC49}" type="parTrans" cxnId="{4E5E427A-4C0F-4142-AC72-F5CBD240D01E}">
      <dgm:prSet/>
      <dgm:spPr/>
      <dgm:t>
        <a:bodyPr/>
        <a:lstStyle/>
        <a:p>
          <a:endParaRPr lang="en-AU"/>
        </a:p>
      </dgm:t>
    </dgm:pt>
    <dgm:pt modelId="{2E6B0F3B-0A1C-4DD2-B18A-098C840C2A7E}" type="sibTrans" cxnId="{4E5E427A-4C0F-4142-AC72-F5CBD240D01E}">
      <dgm:prSet/>
      <dgm:spPr/>
      <dgm:t>
        <a:bodyPr/>
        <a:lstStyle/>
        <a:p>
          <a:endParaRPr lang="en-AU"/>
        </a:p>
      </dgm:t>
    </dgm:pt>
    <dgm:pt modelId="{A2F2CC55-7806-44DE-A7CF-8F712AFACACA}">
      <dgm:prSet phldrT="[Text]" custT="1"/>
      <dgm:spPr/>
      <dgm:t>
        <a:bodyPr/>
        <a:lstStyle/>
        <a:p>
          <a:r>
            <a:rPr lang="en-AU" sz="120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Next </a:t>
          </a:r>
          <a:r>
            <a:rPr lang="en-AU" sz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steps – benchmark against similar organisations</a:t>
          </a:r>
          <a:br>
            <a:rPr lang="en-AU" sz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</a:br>
          <a:endParaRPr lang="en-AU" sz="1200" dirty="0"/>
        </a:p>
      </dgm:t>
    </dgm:pt>
    <dgm:pt modelId="{EBE1EBAB-3A3E-4146-BD1A-DA84269236CC}" type="parTrans" cxnId="{CD39B70B-FC88-4B95-8B32-A3E1D71469C4}">
      <dgm:prSet/>
      <dgm:spPr/>
      <dgm:t>
        <a:bodyPr/>
        <a:lstStyle/>
        <a:p>
          <a:endParaRPr lang="en-AU"/>
        </a:p>
      </dgm:t>
    </dgm:pt>
    <dgm:pt modelId="{90FFAFC6-B62A-4F3B-8165-58B1FABE1A29}" type="sibTrans" cxnId="{CD39B70B-FC88-4B95-8B32-A3E1D71469C4}">
      <dgm:prSet/>
      <dgm:spPr/>
      <dgm:t>
        <a:bodyPr/>
        <a:lstStyle/>
        <a:p>
          <a:endParaRPr lang="en-AU"/>
        </a:p>
      </dgm:t>
    </dgm:pt>
    <dgm:pt modelId="{4797A393-4E40-4CD1-A60D-91235FA4BA53}">
      <dgm:prSet phldrT="[Text]" custT="1"/>
      <dgm:spPr/>
      <dgm:t>
        <a:bodyPr/>
        <a:lstStyle/>
        <a:p>
          <a:r>
            <a:rPr lang="en-AU" sz="1200" dirty="0" smtClean="0"/>
            <a:t>Who they should serve – the demographic and numbers</a:t>
          </a:r>
          <a:endParaRPr lang="en-AU" sz="1200" b="0" dirty="0"/>
        </a:p>
      </dgm:t>
    </dgm:pt>
    <dgm:pt modelId="{6BDF3729-0974-41CC-AA95-963BC3C06304}" type="parTrans" cxnId="{0971ED56-78C4-407B-8F9C-DB13C6BC9D1C}">
      <dgm:prSet/>
      <dgm:spPr/>
      <dgm:t>
        <a:bodyPr/>
        <a:lstStyle/>
        <a:p>
          <a:endParaRPr lang="en-AU"/>
        </a:p>
      </dgm:t>
    </dgm:pt>
    <dgm:pt modelId="{1E57468D-48F6-46A4-937A-E0D9E8D2BD8C}" type="sibTrans" cxnId="{0971ED56-78C4-407B-8F9C-DB13C6BC9D1C}">
      <dgm:prSet/>
      <dgm:spPr/>
      <dgm:t>
        <a:bodyPr/>
        <a:lstStyle/>
        <a:p>
          <a:endParaRPr lang="en-AU"/>
        </a:p>
      </dgm:t>
    </dgm:pt>
    <dgm:pt modelId="{7FC6DAE2-174F-41A3-989C-296397CB9CE6}">
      <dgm:prSet phldrT="[Text]" custT="1"/>
      <dgm:spPr/>
      <dgm:t>
        <a:bodyPr/>
        <a:lstStyle/>
        <a:p>
          <a:r>
            <a:rPr lang="en-AU" sz="1200" dirty="0" smtClean="0">
              <a:solidFill>
                <a:srgbClr val="002D62"/>
              </a:solidFill>
            </a:rPr>
            <a:t>Exactly what they were providing and the cost</a:t>
          </a:r>
          <a:endParaRPr lang="en-AU" sz="1200" b="0" dirty="0"/>
        </a:p>
      </dgm:t>
    </dgm:pt>
    <dgm:pt modelId="{E81CACBD-27C7-4B5D-BB1C-AC500659B4B3}" type="parTrans" cxnId="{184D42CA-C807-4B8F-83FA-A46CB04DBBE9}">
      <dgm:prSet/>
      <dgm:spPr/>
      <dgm:t>
        <a:bodyPr/>
        <a:lstStyle/>
        <a:p>
          <a:endParaRPr lang="en-AU"/>
        </a:p>
      </dgm:t>
    </dgm:pt>
    <dgm:pt modelId="{1AC7FC8F-9309-4ABA-8DBB-6924A769C316}" type="sibTrans" cxnId="{184D42CA-C807-4B8F-83FA-A46CB04DBBE9}">
      <dgm:prSet/>
      <dgm:spPr/>
      <dgm:t>
        <a:bodyPr/>
        <a:lstStyle/>
        <a:p>
          <a:endParaRPr lang="en-AU"/>
        </a:p>
      </dgm:t>
    </dgm:pt>
    <dgm:pt modelId="{DD7D6074-52FA-478B-BAFA-D9999CF6EFE3}">
      <dgm:prSet phldrT="[Text]" custT="1"/>
      <dgm:spPr/>
      <dgm:t>
        <a:bodyPr/>
        <a:lstStyle/>
        <a:p>
          <a:r>
            <a:rPr lang="en-AU" sz="1200" smtClean="0">
              <a:solidFill>
                <a:srgbClr val="002D62"/>
              </a:solidFill>
            </a:rPr>
            <a:t>Filter </a:t>
          </a:r>
          <a:r>
            <a:rPr lang="en-AU" sz="1200" dirty="0" smtClean="0">
              <a:solidFill>
                <a:srgbClr val="002D62"/>
              </a:solidFill>
            </a:rPr>
            <a:t>these against unique capability – cultural/religious alignment</a:t>
          </a:r>
          <a:endParaRPr lang="en-AU" sz="1200" b="0" dirty="0"/>
        </a:p>
      </dgm:t>
    </dgm:pt>
    <dgm:pt modelId="{FB2B99FF-96AD-435B-8C00-C28293DBD1BE}" type="parTrans" cxnId="{0A30036C-A07C-4259-8674-A4A0162A6806}">
      <dgm:prSet/>
      <dgm:spPr/>
      <dgm:t>
        <a:bodyPr/>
        <a:lstStyle/>
        <a:p>
          <a:endParaRPr lang="en-AU"/>
        </a:p>
      </dgm:t>
    </dgm:pt>
    <dgm:pt modelId="{9ED37811-75AC-4CA7-B036-E60467EF2F08}" type="sibTrans" cxnId="{0A30036C-A07C-4259-8674-A4A0162A6806}">
      <dgm:prSet/>
      <dgm:spPr/>
      <dgm:t>
        <a:bodyPr/>
        <a:lstStyle/>
        <a:p>
          <a:endParaRPr lang="en-AU"/>
        </a:p>
      </dgm:t>
    </dgm:pt>
    <dgm:pt modelId="{BEF6FBA3-B013-4DE2-AD6E-574D260E5DDF}">
      <dgm:prSet phldrT="[Text]" custT="1"/>
      <dgm:spPr/>
      <dgm:t>
        <a:bodyPr/>
        <a:lstStyle/>
        <a:p>
          <a:r>
            <a:rPr lang="en-AU" sz="1200" dirty="0" smtClean="0"/>
            <a:t>Direct: </a:t>
          </a:r>
          <a:r>
            <a:rPr lang="en-AU" sz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% of all service hours provided by organisation</a:t>
          </a:r>
          <a:endParaRPr lang="en-AU" sz="1200" dirty="0"/>
        </a:p>
      </dgm:t>
    </dgm:pt>
    <dgm:pt modelId="{4D287F6C-D136-4AE1-B5B4-28220280D424}" type="parTrans" cxnId="{E290F848-E75A-405E-99AF-F283F0AC501C}">
      <dgm:prSet/>
      <dgm:spPr/>
      <dgm:t>
        <a:bodyPr/>
        <a:lstStyle/>
        <a:p>
          <a:endParaRPr lang="en-AU"/>
        </a:p>
      </dgm:t>
    </dgm:pt>
    <dgm:pt modelId="{A3EC7B7E-E7F0-4E7A-9E61-CFBC9CAB0042}" type="sibTrans" cxnId="{E290F848-E75A-405E-99AF-F283F0AC501C}">
      <dgm:prSet/>
      <dgm:spPr/>
      <dgm:t>
        <a:bodyPr/>
        <a:lstStyle/>
        <a:p>
          <a:endParaRPr lang="en-AU"/>
        </a:p>
      </dgm:t>
    </dgm:pt>
    <dgm:pt modelId="{1F670ACB-BE1C-45D1-BF1C-6F9EB864DC47}">
      <dgm:prSet phldrT="[Text]" custT="1"/>
      <dgm:spPr/>
      <dgm:t>
        <a:bodyPr/>
        <a:lstStyle/>
        <a:p>
          <a:r>
            <a:rPr lang="en-AU" sz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Indirect: level of engagement &gt; #</a:t>
          </a:r>
          <a:r>
            <a:rPr lang="en-AU" sz="1200" dirty="0" err="1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yrs</a:t>
          </a:r>
          <a:r>
            <a:rPr lang="en-AU" sz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 volunteers stay at organisation</a:t>
          </a:r>
          <a:endParaRPr lang="en-AU" sz="1200" dirty="0"/>
        </a:p>
      </dgm:t>
    </dgm:pt>
    <dgm:pt modelId="{FDE07E37-2189-4C71-AE29-F0102B308DE7}" type="parTrans" cxnId="{067BE7C2-103B-4153-9483-FB15279C13AB}">
      <dgm:prSet/>
      <dgm:spPr/>
      <dgm:t>
        <a:bodyPr/>
        <a:lstStyle/>
        <a:p>
          <a:endParaRPr lang="en-AU"/>
        </a:p>
      </dgm:t>
    </dgm:pt>
    <dgm:pt modelId="{428B3D3B-DACD-49D6-92B5-E52A0848F8F6}" type="sibTrans" cxnId="{067BE7C2-103B-4153-9483-FB15279C13AB}">
      <dgm:prSet/>
      <dgm:spPr/>
      <dgm:t>
        <a:bodyPr/>
        <a:lstStyle/>
        <a:p>
          <a:endParaRPr lang="en-AU"/>
        </a:p>
      </dgm:t>
    </dgm:pt>
    <dgm:pt modelId="{E9273509-3B68-4CA7-8A67-873EE50AB074}">
      <dgm:prSet phldrT="[Text]" custT="1"/>
      <dgm:spPr/>
      <dgm:t>
        <a:bodyPr/>
        <a:lstStyle/>
        <a:p>
          <a:r>
            <a:rPr lang="en-AU" sz="1200" smtClean="0"/>
            <a:t>Now </a:t>
          </a:r>
          <a:r>
            <a:rPr lang="en-AU" sz="1200" dirty="0" smtClean="0"/>
            <a:t>building processes to measure outcomes</a:t>
          </a:r>
          <a:endParaRPr lang="en-AU" sz="1200" dirty="0"/>
        </a:p>
      </dgm:t>
    </dgm:pt>
    <dgm:pt modelId="{CFF2FD78-293D-4DCB-8C3C-D37686B1469D}" type="parTrans" cxnId="{89495297-3311-4BD1-8212-6425A62F4FE9}">
      <dgm:prSet/>
      <dgm:spPr/>
      <dgm:t>
        <a:bodyPr/>
        <a:lstStyle/>
        <a:p>
          <a:endParaRPr lang="en-AU"/>
        </a:p>
      </dgm:t>
    </dgm:pt>
    <dgm:pt modelId="{B45A3DE0-953E-4ECA-BACF-15079334C121}" type="sibTrans" cxnId="{89495297-3311-4BD1-8212-6425A62F4FE9}">
      <dgm:prSet/>
      <dgm:spPr/>
      <dgm:t>
        <a:bodyPr/>
        <a:lstStyle/>
        <a:p>
          <a:endParaRPr lang="en-AU"/>
        </a:p>
      </dgm:t>
    </dgm:pt>
    <dgm:pt modelId="{EB0A5F86-10DD-4421-B36A-E3045B5358DD}" type="pres">
      <dgm:prSet presAssocID="{6BDC9191-5DF1-4592-8FDA-AE9F9FAE46D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76EFD689-D784-4478-85CF-FD896774231D}" type="pres">
      <dgm:prSet presAssocID="{BD78D8C5-E51A-4F16-9070-67A5D8F33E92}" presName="composite" presStyleCnt="0"/>
      <dgm:spPr/>
    </dgm:pt>
    <dgm:pt modelId="{0661E128-A53F-455A-87BD-279C5ADAFF46}" type="pres">
      <dgm:prSet presAssocID="{BD78D8C5-E51A-4F16-9070-67A5D8F33E92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D08127A-FA52-48E3-9342-3B61AD0493F2}" type="pres">
      <dgm:prSet presAssocID="{BD78D8C5-E51A-4F16-9070-67A5D8F33E92}" presName="parSh" presStyleLbl="node1" presStyleIdx="0" presStyleCnt="4"/>
      <dgm:spPr/>
      <dgm:t>
        <a:bodyPr/>
        <a:lstStyle/>
        <a:p>
          <a:endParaRPr lang="en-AU"/>
        </a:p>
      </dgm:t>
    </dgm:pt>
    <dgm:pt modelId="{8487420C-015D-468B-B221-6016F3CA5E37}" type="pres">
      <dgm:prSet presAssocID="{BD78D8C5-E51A-4F16-9070-67A5D8F33E92}" presName="desTx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655FB05-78E0-4BA9-9B27-29D130D4387A}" type="pres">
      <dgm:prSet presAssocID="{5BBC1AA9-6448-4C65-B128-51AA671BA900}" presName="sibTrans" presStyleLbl="sibTrans2D1" presStyleIdx="0" presStyleCnt="3"/>
      <dgm:spPr/>
      <dgm:t>
        <a:bodyPr/>
        <a:lstStyle/>
        <a:p>
          <a:endParaRPr lang="en-AU"/>
        </a:p>
      </dgm:t>
    </dgm:pt>
    <dgm:pt modelId="{32B33C85-FA52-4BBC-A7F4-387159895C41}" type="pres">
      <dgm:prSet presAssocID="{5BBC1AA9-6448-4C65-B128-51AA671BA900}" presName="connTx" presStyleLbl="sibTrans2D1" presStyleIdx="0" presStyleCnt="3"/>
      <dgm:spPr/>
      <dgm:t>
        <a:bodyPr/>
        <a:lstStyle/>
        <a:p>
          <a:endParaRPr lang="en-AU"/>
        </a:p>
      </dgm:t>
    </dgm:pt>
    <dgm:pt modelId="{9886642A-240F-4A9A-8507-E249D8E43447}" type="pres">
      <dgm:prSet presAssocID="{8CF5AC8C-0A50-4A5F-B026-864C04848816}" presName="composite" presStyleCnt="0"/>
      <dgm:spPr/>
    </dgm:pt>
    <dgm:pt modelId="{8BA62681-C934-4198-ADED-DD0B9AA8B1FF}" type="pres">
      <dgm:prSet presAssocID="{8CF5AC8C-0A50-4A5F-B026-864C04848816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BF85FC5-4347-4C29-A4D9-C0F22C9F8DEA}" type="pres">
      <dgm:prSet presAssocID="{8CF5AC8C-0A50-4A5F-B026-864C04848816}" presName="parSh" presStyleLbl="node1" presStyleIdx="1" presStyleCnt="4"/>
      <dgm:spPr/>
      <dgm:t>
        <a:bodyPr/>
        <a:lstStyle/>
        <a:p>
          <a:endParaRPr lang="en-AU"/>
        </a:p>
      </dgm:t>
    </dgm:pt>
    <dgm:pt modelId="{E9D79EA8-AB76-459C-B681-12D1C7C9F6C1}" type="pres">
      <dgm:prSet presAssocID="{8CF5AC8C-0A50-4A5F-B026-864C04848816}" presName="desTx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0CC1CFB-A6C6-48AA-8630-B41543977877}" type="pres">
      <dgm:prSet presAssocID="{85AD3173-C835-42CC-8D70-B0F5716B76A7}" presName="sibTrans" presStyleLbl="sibTrans2D1" presStyleIdx="1" presStyleCnt="3"/>
      <dgm:spPr/>
      <dgm:t>
        <a:bodyPr/>
        <a:lstStyle/>
        <a:p>
          <a:endParaRPr lang="en-AU"/>
        </a:p>
      </dgm:t>
    </dgm:pt>
    <dgm:pt modelId="{E9E94D51-C374-40DA-AA3C-89528F271703}" type="pres">
      <dgm:prSet presAssocID="{85AD3173-C835-42CC-8D70-B0F5716B76A7}" presName="connTx" presStyleLbl="sibTrans2D1" presStyleIdx="1" presStyleCnt="3"/>
      <dgm:spPr/>
      <dgm:t>
        <a:bodyPr/>
        <a:lstStyle/>
        <a:p>
          <a:endParaRPr lang="en-AU"/>
        </a:p>
      </dgm:t>
    </dgm:pt>
    <dgm:pt modelId="{9810F469-380C-49A7-84C0-426F5AD627A3}" type="pres">
      <dgm:prSet presAssocID="{3502C028-F884-481B-BC28-42B982ED435E}" presName="composite" presStyleCnt="0"/>
      <dgm:spPr/>
    </dgm:pt>
    <dgm:pt modelId="{06E01BD1-84D1-40D0-A1F2-C59D98D0D638}" type="pres">
      <dgm:prSet presAssocID="{3502C028-F884-481B-BC28-42B982ED435E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6A0F393C-EF3B-415B-958C-4431A6541F99}" type="pres">
      <dgm:prSet presAssocID="{3502C028-F884-481B-BC28-42B982ED435E}" presName="parSh" presStyleLbl="node1" presStyleIdx="2" presStyleCnt="4"/>
      <dgm:spPr/>
      <dgm:t>
        <a:bodyPr/>
        <a:lstStyle/>
        <a:p>
          <a:endParaRPr lang="en-AU"/>
        </a:p>
      </dgm:t>
    </dgm:pt>
    <dgm:pt modelId="{BF66E687-6E82-4B74-BD64-DDBD38A49A9F}" type="pres">
      <dgm:prSet presAssocID="{3502C028-F884-481B-BC28-42B982ED435E}" presName="desTx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4EA1592C-1AA4-43BC-9666-E54CA697943D}" type="pres">
      <dgm:prSet presAssocID="{64433AC6-A8B7-4E8B-A4FA-603CBBEE4762}" presName="sibTrans" presStyleLbl="sibTrans2D1" presStyleIdx="2" presStyleCnt="3" custLinFactNeighborY="-9238"/>
      <dgm:spPr/>
      <dgm:t>
        <a:bodyPr/>
        <a:lstStyle/>
        <a:p>
          <a:endParaRPr lang="en-AU"/>
        </a:p>
      </dgm:t>
    </dgm:pt>
    <dgm:pt modelId="{D2E99634-3124-47E8-AA70-8CF98D8F73AA}" type="pres">
      <dgm:prSet presAssocID="{64433AC6-A8B7-4E8B-A4FA-603CBBEE4762}" presName="connTx" presStyleLbl="sibTrans2D1" presStyleIdx="2" presStyleCnt="3"/>
      <dgm:spPr/>
      <dgm:t>
        <a:bodyPr/>
        <a:lstStyle/>
        <a:p>
          <a:endParaRPr lang="en-AU"/>
        </a:p>
      </dgm:t>
    </dgm:pt>
    <dgm:pt modelId="{6CB0EF88-C26E-479E-ACFD-EB55B0AA5FD4}" type="pres">
      <dgm:prSet presAssocID="{0868F62C-96EE-4036-946E-D35BE06194D0}" presName="composite" presStyleCnt="0"/>
      <dgm:spPr/>
    </dgm:pt>
    <dgm:pt modelId="{6961527A-0A7B-47D7-A48B-117DB90CECC6}" type="pres">
      <dgm:prSet presAssocID="{0868F62C-96EE-4036-946E-D35BE06194D0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80083FA-581C-4E4A-944C-9C061E7B5B19}" type="pres">
      <dgm:prSet presAssocID="{0868F62C-96EE-4036-946E-D35BE06194D0}" presName="parSh" presStyleLbl="node1" presStyleIdx="3" presStyleCnt="4"/>
      <dgm:spPr/>
      <dgm:t>
        <a:bodyPr/>
        <a:lstStyle/>
        <a:p>
          <a:endParaRPr lang="en-AU"/>
        </a:p>
      </dgm:t>
    </dgm:pt>
    <dgm:pt modelId="{C098854F-B09B-4326-AA92-367499AD5ECF}" type="pres">
      <dgm:prSet presAssocID="{0868F62C-96EE-4036-946E-D35BE06194D0}" presName="desTx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067BE7C2-103B-4153-9483-FB15279C13AB}" srcId="{67430B10-8DC8-4879-B6A7-14AA7AD406CE}" destId="{1F670ACB-BE1C-45D1-BF1C-6F9EB864DC47}" srcOrd="1" destOrd="0" parTransId="{FDE07E37-2189-4C71-AE29-F0102B308DE7}" sibTransId="{428B3D3B-DACD-49D6-92B5-E52A0848F8F6}"/>
    <dgm:cxn modelId="{C1DFFEF5-389A-4D16-B84F-F74CAE0072DA}" srcId="{3502C028-F884-481B-BC28-42B982ED435E}" destId="{67430B10-8DC8-4879-B6A7-14AA7AD406CE}" srcOrd="0" destOrd="0" parTransId="{91CFCD2F-4A44-458F-A735-4DDFF7274AA5}" sibTransId="{36ADDA3E-8068-4388-8EFA-363BDE1A5D17}"/>
    <dgm:cxn modelId="{3DE1651D-B737-4850-B0F7-86011925D845}" srcId="{6BDC9191-5DF1-4592-8FDA-AE9F9FAE46D5}" destId="{0868F62C-96EE-4036-946E-D35BE06194D0}" srcOrd="3" destOrd="0" parTransId="{0843D0FF-44FD-4EF7-8F37-F58DEBAB978D}" sibTransId="{F3AB0BFA-5B59-41C4-8295-82E5E45EC451}"/>
    <dgm:cxn modelId="{979180BE-C54E-44B3-8BC9-F98A3CE5B850}" type="presOf" srcId="{A2F2CC55-7806-44DE-A7CF-8F712AFACACA}" destId="{C098854F-B09B-4326-AA92-367499AD5ECF}" srcOrd="0" destOrd="3" presId="urn:microsoft.com/office/officeart/2005/8/layout/process3"/>
    <dgm:cxn modelId="{D21C6B2C-31D7-41E4-8DCF-0D137E4CC79B}" type="presOf" srcId="{4B968D9B-03C1-4649-8A62-F18CBFCDF165}" destId="{E9D79EA8-AB76-459C-B681-12D1C7C9F6C1}" srcOrd="0" destOrd="0" presId="urn:microsoft.com/office/officeart/2005/8/layout/process3"/>
    <dgm:cxn modelId="{184D42CA-C807-4B8F-83FA-A46CB04DBBE9}" srcId="{4B968D9B-03C1-4649-8A62-F18CBFCDF165}" destId="{7FC6DAE2-174F-41A3-989C-296397CB9CE6}" srcOrd="1" destOrd="0" parTransId="{E81CACBD-27C7-4B5D-BB1C-AC500659B4B3}" sibTransId="{1AC7FC8F-9309-4ABA-8DBB-6924A769C316}"/>
    <dgm:cxn modelId="{8A6DAAC8-88D4-47FC-80D9-B31B930A1F86}" type="presOf" srcId="{67430B10-8DC8-4879-B6A7-14AA7AD406CE}" destId="{BF66E687-6E82-4B74-BD64-DDBD38A49A9F}" srcOrd="0" destOrd="0" presId="urn:microsoft.com/office/officeart/2005/8/layout/process3"/>
    <dgm:cxn modelId="{4BA0ADD0-EDB2-4D82-BC24-5272EC18AA53}" type="presOf" srcId="{1F670ACB-BE1C-45D1-BF1C-6F9EB864DC47}" destId="{BF66E687-6E82-4B74-BD64-DDBD38A49A9F}" srcOrd="0" destOrd="2" presId="urn:microsoft.com/office/officeart/2005/8/layout/process3"/>
    <dgm:cxn modelId="{28896407-C75F-4749-A425-B2DCBD497CDE}" type="presOf" srcId="{0868F62C-96EE-4036-946E-D35BE06194D0}" destId="{080083FA-581C-4E4A-944C-9C061E7B5B19}" srcOrd="1" destOrd="0" presId="urn:microsoft.com/office/officeart/2005/8/layout/process3"/>
    <dgm:cxn modelId="{7EBDFC5E-73DB-4A90-AFF8-4134CC2E9648}" type="presOf" srcId="{BEF6FBA3-B013-4DE2-AD6E-574D260E5DDF}" destId="{BF66E687-6E82-4B74-BD64-DDBD38A49A9F}" srcOrd="0" destOrd="1" presId="urn:microsoft.com/office/officeart/2005/8/layout/process3"/>
    <dgm:cxn modelId="{4E5E427A-4C0F-4142-AC72-F5CBD240D01E}" srcId="{0868F62C-96EE-4036-946E-D35BE06194D0}" destId="{C371BE21-D971-4948-8C2E-88411A331CD3}" srcOrd="2" destOrd="0" parTransId="{1B0E7E69-D41E-4FC0-B244-9D279051EC49}" sibTransId="{2E6B0F3B-0A1C-4DD2-B18A-098C840C2A7E}"/>
    <dgm:cxn modelId="{1601C5F4-7664-49A6-B9D6-F1AA5DB8C000}" srcId="{BD78D8C5-E51A-4F16-9070-67A5D8F33E92}" destId="{3573C63D-9ACE-438F-AF4F-F9934B978F63}" srcOrd="0" destOrd="0" parTransId="{1C4F0F7E-EB87-422D-B4E2-29744BC9E51C}" sibTransId="{15A40E2D-52D5-45BB-9A4E-5C78EB355F61}"/>
    <dgm:cxn modelId="{BC897517-9C85-4967-87EA-D106A620909C}" type="presOf" srcId="{BD78D8C5-E51A-4F16-9070-67A5D8F33E92}" destId="{0661E128-A53F-455A-87BD-279C5ADAFF46}" srcOrd="0" destOrd="0" presId="urn:microsoft.com/office/officeart/2005/8/layout/process3"/>
    <dgm:cxn modelId="{33B43BC3-207A-4BFB-B862-AFF117A53210}" type="presOf" srcId="{7FC6DAE2-174F-41A3-989C-296397CB9CE6}" destId="{E9D79EA8-AB76-459C-B681-12D1C7C9F6C1}" srcOrd="0" destOrd="2" presId="urn:microsoft.com/office/officeart/2005/8/layout/process3"/>
    <dgm:cxn modelId="{7FE2FAE4-6F45-4F27-A82D-E476FE776F1E}" type="presOf" srcId="{64433AC6-A8B7-4E8B-A4FA-603CBBEE4762}" destId="{4EA1592C-1AA4-43BC-9666-E54CA697943D}" srcOrd="0" destOrd="0" presId="urn:microsoft.com/office/officeart/2005/8/layout/process3"/>
    <dgm:cxn modelId="{38A3B71A-C7E5-4EB0-9FDE-6D65A9F146E0}" type="presOf" srcId="{85AD3173-C835-42CC-8D70-B0F5716B76A7}" destId="{00CC1CFB-A6C6-48AA-8630-B41543977877}" srcOrd="0" destOrd="0" presId="urn:microsoft.com/office/officeart/2005/8/layout/process3"/>
    <dgm:cxn modelId="{4E59ADDD-EFFF-43C3-B349-976E10C074CF}" srcId="{6BDC9191-5DF1-4592-8FDA-AE9F9FAE46D5}" destId="{3502C028-F884-481B-BC28-42B982ED435E}" srcOrd="2" destOrd="0" parTransId="{724356EE-5E36-40DF-AA9C-50E8166F149A}" sibTransId="{64433AC6-A8B7-4E8B-A4FA-603CBBEE4762}"/>
    <dgm:cxn modelId="{CD39B70B-FC88-4B95-8B32-A3E1D71469C4}" srcId="{0868F62C-96EE-4036-946E-D35BE06194D0}" destId="{A2F2CC55-7806-44DE-A7CF-8F712AFACACA}" srcOrd="3" destOrd="0" parTransId="{EBE1EBAB-3A3E-4146-BD1A-DA84269236CC}" sibTransId="{90FFAFC6-B62A-4F3B-8165-58B1FABE1A29}"/>
    <dgm:cxn modelId="{6BACF797-E417-458C-8B5F-48DD106D4C75}" type="presOf" srcId="{5BBC1AA9-6448-4C65-B128-51AA671BA900}" destId="{0655FB05-78E0-4BA9-9B27-29D130D4387A}" srcOrd="0" destOrd="0" presId="urn:microsoft.com/office/officeart/2005/8/layout/process3"/>
    <dgm:cxn modelId="{B5B91C21-F847-4F07-A0E6-4E90F849F884}" type="presOf" srcId="{3A8F6389-0E25-4274-9752-A5C0C0A9B39E}" destId="{C098854F-B09B-4326-AA92-367499AD5ECF}" srcOrd="0" destOrd="1" presId="urn:microsoft.com/office/officeart/2005/8/layout/process3"/>
    <dgm:cxn modelId="{E29CD0CF-5DE3-4DB7-9510-67771D2439DB}" type="presOf" srcId="{8CF5AC8C-0A50-4A5F-B026-864C04848816}" destId="{8BA62681-C934-4198-ADED-DD0B9AA8B1FF}" srcOrd="0" destOrd="0" presId="urn:microsoft.com/office/officeart/2005/8/layout/process3"/>
    <dgm:cxn modelId="{ECA7B935-B941-42B5-B364-67FFD8863CC6}" type="presOf" srcId="{3502C028-F884-481B-BC28-42B982ED435E}" destId="{06E01BD1-84D1-40D0-A1F2-C59D98D0D638}" srcOrd="0" destOrd="0" presId="urn:microsoft.com/office/officeart/2005/8/layout/process3"/>
    <dgm:cxn modelId="{E290F848-E75A-405E-99AF-F283F0AC501C}" srcId="{67430B10-8DC8-4879-B6A7-14AA7AD406CE}" destId="{BEF6FBA3-B013-4DE2-AD6E-574D260E5DDF}" srcOrd="0" destOrd="0" parTransId="{4D287F6C-D136-4AE1-B5B4-28220280D424}" sibTransId="{A3EC7B7E-E7F0-4E7A-9E61-CFBC9CAB0042}"/>
    <dgm:cxn modelId="{FF4BE724-CAA8-4178-A234-7AD93148F6A4}" srcId="{6BDC9191-5DF1-4592-8FDA-AE9F9FAE46D5}" destId="{BD78D8C5-E51A-4F16-9070-67A5D8F33E92}" srcOrd="0" destOrd="0" parTransId="{53A4A814-4168-45EE-9CD6-442A9CE7AC70}" sibTransId="{5BBC1AA9-6448-4C65-B128-51AA671BA900}"/>
    <dgm:cxn modelId="{3D621124-E481-4BB2-92FD-D3702C402309}" type="presOf" srcId="{64433AC6-A8B7-4E8B-A4FA-603CBBEE4762}" destId="{D2E99634-3124-47E8-AA70-8CF98D8F73AA}" srcOrd="1" destOrd="0" presId="urn:microsoft.com/office/officeart/2005/8/layout/process3"/>
    <dgm:cxn modelId="{4AD8103F-2364-4896-8F50-E4EB2937763F}" srcId="{0868F62C-96EE-4036-946E-D35BE06194D0}" destId="{823E82E6-E7D7-469D-AF6C-55DA6B7EA9AF}" srcOrd="0" destOrd="0" parTransId="{B92B8CD3-4870-4E4E-9562-91E48959E458}" sibTransId="{A0DE6A8F-EDF4-4CBF-81CB-ABD9D569D4BC}"/>
    <dgm:cxn modelId="{B213D330-192B-402F-B5BD-5074B7C393D0}" type="presOf" srcId="{6BDC9191-5DF1-4592-8FDA-AE9F9FAE46D5}" destId="{EB0A5F86-10DD-4421-B36A-E3045B5358DD}" srcOrd="0" destOrd="0" presId="urn:microsoft.com/office/officeart/2005/8/layout/process3"/>
    <dgm:cxn modelId="{E8838333-9871-4DBB-A31F-D8727EC6C1D9}" type="presOf" srcId="{DD7D6074-52FA-478B-BAFA-D9999CF6EFE3}" destId="{E9D79EA8-AB76-459C-B681-12D1C7C9F6C1}" srcOrd="0" destOrd="3" presId="urn:microsoft.com/office/officeart/2005/8/layout/process3"/>
    <dgm:cxn modelId="{22B56566-7F79-4910-8897-75477927DF6F}" type="presOf" srcId="{C371BE21-D971-4948-8C2E-88411A331CD3}" destId="{C098854F-B09B-4326-AA92-367499AD5ECF}" srcOrd="0" destOrd="2" presId="urn:microsoft.com/office/officeart/2005/8/layout/process3"/>
    <dgm:cxn modelId="{0A30036C-A07C-4259-8674-A4A0162A6806}" srcId="{4B968D9B-03C1-4649-8A62-F18CBFCDF165}" destId="{DD7D6074-52FA-478B-BAFA-D9999CF6EFE3}" srcOrd="2" destOrd="0" parTransId="{FB2B99FF-96AD-435B-8C00-C28293DBD1BE}" sibTransId="{9ED37811-75AC-4CA7-B036-E60467EF2F08}"/>
    <dgm:cxn modelId="{36A7DB26-969E-49DC-ADA6-22014E817C6F}" type="presOf" srcId="{8CF5AC8C-0A50-4A5F-B026-864C04848816}" destId="{9BF85FC5-4347-4C29-A4D9-C0F22C9F8DEA}" srcOrd="1" destOrd="0" presId="urn:microsoft.com/office/officeart/2005/8/layout/process3"/>
    <dgm:cxn modelId="{7D118A50-F008-494F-BC51-031AA833B417}" type="presOf" srcId="{4797A393-4E40-4CD1-A60D-91235FA4BA53}" destId="{E9D79EA8-AB76-459C-B681-12D1C7C9F6C1}" srcOrd="0" destOrd="1" presId="urn:microsoft.com/office/officeart/2005/8/layout/process3"/>
    <dgm:cxn modelId="{17CE03DB-6DF9-4771-86B3-7C149E06872E}" type="presOf" srcId="{85AD3173-C835-42CC-8D70-B0F5716B76A7}" destId="{E9E94D51-C374-40DA-AA3C-89528F271703}" srcOrd="1" destOrd="0" presId="urn:microsoft.com/office/officeart/2005/8/layout/process3"/>
    <dgm:cxn modelId="{E51FB7D5-17D5-4093-8882-EB7594D039EE}" type="presOf" srcId="{3573C63D-9ACE-438F-AF4F-F9934B978F63}" destId="{8487420C-015D-468B-B221-6016F3CA5E37}" srcOrd="0" destOrd="0" presId="urn:microsoft.com/office/officeart/2005/8/layout/process3"/>
    <dgm:cxn modelId="{85E78BBB-60B1-4F5C-B7A1-8B9EA2195FFF}" srcId="{0868F62C-96EE-4036-946E-D35BE06194D0}" destId="{3A8F6389-0E25-4274-9752-A5C0C0A9B39E}" srcOrd="1" destOrd="0" parTransId="{1BEC7946-4189-4980-994C-348D91C2896B}" sibTransId="{D9024D9A-D2C3-433B-96DC-A725064F75EE}"/>
    <dgm:cxn modelId="{5B78AD4F-3BE6-4107-AE12-C1D64D3B3186}" type="presOf" srcId="{823E82E6-E7D7-469D-AF6C-55DA6B7EA9AF}" destId="{C098854F-B09B-4326-AA92-367499AD5ECF}" srcOrd="0" destOrd="0" presId="urn:microsoft.com/office/officeart/2005/8/layout/process3"/>
    <dgm:cxn modelId="{8E77513B-89D5-4D11-96A9-7BC9C5D5022C}" srcId="{8CF5AC8C-0A50-4A5F-B026-864C04848816}" destId="{4B968D9B-03C1-4649-8A62-F18CBFCDF165}" srcOrd="0" destOrd="0" parTransId="{39BDCB91-4AE2-4461-ACFA-F19A9F827A34}" sibTransId="{26A109C8-BB73-4CEF-906B-199616469254}"/>
    <dgm:cxn modelId="{D7B649D7-7148-439E-81C8-66ADE9F741E5}" type="presOf" srcId="{E9273509-3B68-4CA7-8A67-873EE50AB074}" destId="{BF66E687-6E82-4B74-BD64-DDBD38A49A9F}" srcOrd="0" destOrd="3" presId="urn:microsoft.com/office/officeart/2005/8/layout/process3"/>
    <dgm:cxn modelId="{0971ED56-78C4-407B-8F9C-DB13C6BC9D1C}" srcId="{4B968D9B-03C1-4649-8A62-F18CBFCDF165}" destId="{4797A393-4E40-4CD1-A60D-91235FA4BA53}" srcOrd="0" destOrd="0" parTransId="{6BDF3729-0974-41CC-AA95-963BC3C06304}" sibTransId="{1E57468D-48F6-46A4-937A-E0D9E8D2BD8C}"/>
    <dgm:cxn modelId="{DB58AA37-4676-47B4-AE7A-C90885B7E891}" type="presOf" srcId="{5BBC1AA9-6448-4C65-B128-51AA671BA900}" destId="{32B33C85-FA52-4BBC-A7F4-387159895C41}" srcOrd="1" destOrd="0" presId="urn:microsoft.com/office/officeart/2005/8/layout/process3"/>
    <dgm:cxn modelId="{AB243776-690A-4950-9F6B-B98B43372671}" type="presOf" srcId="{3502C028-F884-481B-BC28-42B982ED435E}" destId="{6A0F393C-EF3B-415B-958C-4431A6541F99}" srcOrd="1" destOrd="0" presId="urn:microsoft.com/office/officeart/2005/8/layout/process3"/>
    <dgm:cxn modelId="{D9BBC526-7CD2-4771-A067-D907036822B7}" type="presOf" srcId="{BD78D8C5-E51A-4F16-9070-67A5D8F33E92}" destId="{3D08127A-FA52-48E3-9342-3B61AD0493F2}" srcOrd="1" destOrd="0" presId="urn:microsoft.com/office/officeart/2005/8/layout/process3"/>
    <dgm:cxn modelId="{89495297-3311-4BD1-8212-6425A62F4FE9}" srcId="{67430B10-8DC8-4879-B6A7-14AA7AD406CE}" destId="{E9273509-3B68-4CA7-8A67-873EE50AB074}" srcOrd="2" destOrd="0" parTransId="{CFF2FD78-293D-4DCB-8C3C-D37686B1469D}" sibTransId="{B45A3DE0-953E-4ECA-BACF-15079334C121}"/>
    <dgm:cxn modelId="{28A2E8EA-AE05-4342-9180-D456A80EB626}" type="presOf" srcId="{0868F62C-96EE-4036-946E-D35BE06194D0}" destId="{6961527A-0A7B-47D7-A48B-117DB90CECC6}" srcOrd="0" destOrd="0" presId="urn:microsoft.com/office/officeart/2005/8/layout/process3"/>
    <dgm:cxn modelId="{C330C8A3-6C87-4E46-B700-4B3407F2EFF9}" srcId="{6BDC9191-5DF1-4592-8FDA-AE9F9FAE46D5}" destId="{8CF5AC8C-0A50-4A5F-B026-864C04848816}" srcOrd="1" destOrd="0" parTransId="{857D37AB-EF69-4029-9EBC-FCB626012172}" sibTransId="{85AD3173-C835-42CC-8D70-B0F5716B76A7}"/>
    <dgm:cxn modelId="{3AAB234A-A1B1-4435-9962-00E914A04538}" type="presParOf" srcId="{EB0A5F86-10DD-4421-B36A-E3045B5358DD}" destId="{76EFD689-D784-4478-85CF-FD896774231D}" srcOrd="0" destOrd="0" presId="urn:microsoft.com/office/officeart/2005/8/layout/process3"/>
    <dgm:cxn modelId="{7A2C5942-53AE-4D9F-A8B8-54EA87944239}" type="presParOf" srcId="{76EFD689-D784-4478-85CF-FD896774231D}" destId="{0661E128-A53F-455A-87BD-279C5ADAFF46}" srcOrd="0" destOrd="0" presId="urn:microsoft.com/office/officeart/2005/8/layout/process3"/>
    <dgm:cxn modelId="{9EBD1FA4-D442-4E36-930D-62E589B04471}" type="presParOf" srcId="{76EFD689-D784-4478-85CF-FD896774231D}" destId="{3D08127A-FA52-48E3-9342-3B61AD0493F2}" srcOrd="1" destOrd="0" presId="urn:microsoft.com/office/officeart/2005/8/layout/process3"/>
    <dgm:cxn modelId="{8A2FC009-A355-4636-BB19-87216600383C}" type="presParOf" srcId="{76EFD689-D784-4478-85CF-FD896774231D}" destId="{8487420C-015D-468B-B221-6016F3CA5E37}" srcOrd="2" destOrd="0" presId="urn:microsoft.com/office/officeart/2005/8/layout/process3"/>
    <dgm:cxn modelId="{11D4BBFC-4430-4552-9934-84986B165E47}" type="presParOf" srcId="{EB0A5F86-10DD-4421-B36A-E3045B5358DD}" destId="{0655FB05-78E0-4BA9-9B27-29D130D4387A}" srcOrd="1" destOrd="0" presId="urn:microsoft.com/office/officeart/2005/8/layout/process3"/>
    <dgm:cxn modelId="{6C1746DC-2DD4-44FB-AE87-DC28013D5DF6}" type="presParOf" srcId="{0655FB05-78E0-4BA9-9B27-29D130D4387A}" destId="{32B33C85-FA52-4BBC-A7F4-387159895C41}" srcOrd="0" destOrd="0" presId="urn:microsoft.com/office/officeart/2005/8/layout/process3"/>
    <dgm:cxn modelId="{73B78C2B-417F-4267-83D9-224B0074662F}" type="presParOf" srcId="{EB0A5F86-10DD-4421-B36A-E3045B5358DD}" destId="{9886642A-240F-4A9A-8507-E249D8E43447}" srcOrd="2" destOrd="0" presId="urn:microsoft.com/office/officeart/2005/8/layout/process3"/>
    <dgm:cxn modelId="{FA5AB987-4069-4C49-B3CE-F5F58168753D}" type="presParOf" srcId="{9886642A-240F-4A9A-8507-E249D8E43447}" destId="{8BA62681-C934-4198-ADED-DD0B9AA8B1FF}" srcOrd="0" destOrd="0" presId="urn:microsoft.com/office/officeart/2005/8/layout/process3"/>
    <dgm:cxn modelId="{D2E03233-763A-467A-A916-742628BB51EE}" type="presParOf" srcId="{9886642A-240F-4A9A-8507-E249D8E43447}" destId="{9BF85FC5-4347-4C29-A4D9-C0F22C9F8DEA}" srcOrd="1" destOrd="0" presId="urn:microsoft.com/office/officeart/2005/8/layout/process3"/>
    <dgm:cxn modelId="{7116B5E3-4E63-422B-B5C3-398C3CB0C258}" type="presParOf" srcId="{9886642A-240F-4A9A-8507-E249D8E43447}" destId="{E9D79EA8-AB76-459C-B681-12D1C7C9F6C1}" srcOrd="2" destOrd="0" presId="urn:microsoft.com/office/officeart/2005/8/layout/process3"/>
    <dgm:cxn modelId="{E85D2139-B7C1-497D-BECA-6819D2B30ABA}" type="presParOf" srcId="{EB0A5F86-10DD-4421-B36A-E3045B5358DD}" destId="{00CC1CFB-A6C6-48AA-8630-B41543977877}" srcOrd="3" destOrd="0" presId="urn:microsoft.com/office/officeart/2005/8/layout/process3"/>
    <dgm:cxn modelId="{D49A3056-EF8F-4C8A-BFB8-B3F35CC824D6}" type="presParOf" srcId="{00CC1CFB-A6C6-48AA-8630-B41543977877}" destId="{E9E94D51-C374-40DA-AA3C-89528F271703}" srcOrd="0" destOrd="0" presId="urn:microsoft.com/office/officeart/2005/8/layout/process3"/>
    <dgm:cxn modelId="{4263A681-0F8F-41BD-872F-6371B35605F3}" type="presParOf" srcId="{EB0A5F86-10DD-4421-B36A-E3045B5358DD}" destId="{9810F469-380C-49A7-84C0-426F5AD627A3}" srcOrd="4" destOrd="0" presId="urn:microsoft.com/office/officeart/2005/8/layout/process3"/>
    <dgm:cxn modelId="{587F15E6-E9C6-4249-A78A-7B4A19F97304}" type="presParOf" srcId="{9810F469-380C-49A7-84C0-426F5AD627A3}" destId="{06E01BD1-84D1-40D0-A1F2-C59D98D0D638}" srcOrd="0" destOrd="0" presId="urn:microsoft.com/office/officeart/2005/8/layout/process3"/>
    <dgm:cxn modelId="{D58B2F22-BA4A-4A24-9436-4ACF03BEE15B}" type="presParOf" srcId="{9810F469-380C-49A7-84C0-426F5AD627A3}" destId="{6A0F393C-EF3B-415B-958C-4431A6541F99}" srcOrd="1" destOrd="0" presId="urn:microsoft.com/office/officeart/2005/8/layout/process3"/>
    <dgm:cxn modelId="{080AC591-F525-4947-95DC-17F4ACF2D79F}" type="presParOf" srcId="{9810F469-380C-49A7-84C0-426F5AD627A3}" destId="{BF66E687-6E82-4B74-BD64-DDBD38A49A9F}" srcOrd="2" destOrd="0" presId="urn:microsoft.com/office/officeart/2005/8/layout/process3"/>
    <dgm:cxn modelId="{AC117D4F-20AA-4432-A2E2-8BD1983CD712}" type="presParOf" srcId="{EB0A5F86-10DD-4421-B36A-E3045B5358DD}" destId="{4EA1592C-1AA4-43BC-9666-E54CA697943D}" srcOrd="5" destOrd="0" presId="urn:microsoft.com/office/officeart/2005/8/layout/process3"/>
    <dgm:cxn modelId="{BBFA460D-DACC-4377-83FB-0394FD124432}" type="presParOf" srcId="{4EA1592C-1AA4-43BC-9666-E54CA697943D}" destId="{D2E99634-3124-47E8-AA70-8CF98D8F73AA}" srcOrd="0" destOrd="0" presId="urn:microsoft.com/office/officeart/2005/8/layout/process3"/>
    <dgm:cxn modelId="{A192312F-82A3-47DF-B27D-E6CF4D162003}" type="presParOf" srcId="{EB0A5F86-10DD-4421-B36A-E3045B5358DD}" destId="{6CB0EF88-C26E-479E-ACFD-EB55B0AA5FD4}" srcOrd="6" destOrd="0" presId="urn:microsoft.com/office/officeart/2005/8/layout/process3"/>
    <dgm:cxn modelId="{1EC14826-A8BE-436A-AE2C-EFD15189E790}" type="presParOf" srcId="{6CB0EF88-C26E-479E-ACFD-EB55B0AA5FD4}" destId="{6961527A-0A7B-47D7-A48B-117DB90CECC6}" srcOrd="0" destOrd="0" presId="urn:microsoft.com/office/officeart/2005/8/layout/process3"/>
    <dgm:cxn modelId="{94EDF9C1-92AB-4ECE-A7D3-067945878098}" type="presParOf" srcId="{6CB0EF88-C26E-479E-ACFD-EB55B0AA5FD4}" destId="{080083FA-581C-4E4A-944C-9C061E7B5B19}" srcOrd="1" destOrd="0" presId="urn:microsoft.com/office/officeart/2005/8/layout/process3"/>
    <dgm:cxn modelId="{2D2E9EB3-4E00-4EE9-ADAA-6CEB326B93F2}" type="presParOf" srcId="{6CB0EF88-C26E-479E-ACFD-EB55B0AA5FD4}" destId="{C098854F-B09B-4326-AA92-367499AD5ECF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6BDC9191-5DF1-4592-8FDA-AE9F9FAE46D5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AU"/>
        </a:p>
      </dgm:t>
    </dgm:pt>
    <dgm:pt modelId="{BD78D8C5-E51A-4F16-9070-67A5D8F33E92}">
      <dgm:prSet phldrT="[Text]" custT="1"/>
      <dgm:spPr/>
      <dgm:t>
        <a:bodyPr/>
        <a:lstStyle/>
        <a:p>
          <a:r>
            <a:rPr lang="en-AU" sz="1400" b="1" dirty="0" smtClean="0"/>
            <a:t>Problem</a:t>
          </a:r>
          <a:endParaRPr lang="en-AU" sz="1400" b="1" dirty="0"/>
        </a:p>
      </dgm:t>
    </dgm:pt>
    <dgm:pt modelId="{53A4A814-4168-45EE-9CD6-442A9CE7AC70}" type="parTrans" cxnId="{FF4BE724-CAA8-4178-A234-7AD93148F6A4}">
      <dgm:prSet/>
      <dgm:spPr/>
      <dgm:t>
        <a:bodyPr/>
        <a:lstStyle/>
        <a:p>
          <a:endParaRPr lang="en-AU"/>
        </a:p>
      </dgm:t>
    </dgm:pt>
    <dgm:pt modelId="{5BBC1AA9-6448-4C65-B128-51AA671BA900}" type="sibTrans" cxnId="{FF4BE724-CAA8-4178-A234-7AD93148F6A4}">
      <dgm:prSet/>
      <dgm:spPr/>
      <dgm:t>
        <a:bodyPr/>
        <a:lstStyle/>
        <a:p>
          <a:endParaRPr lang="en-AU"/>
        </a:p>
      </dgm:t>
    </dgm:pt>
    <dgm:pt modelId="{4C6B276E-26BE-4546-A0F1-729FC5473C02}">
      <dgm:prSet phldrT="[Text]"/>
      <dgm:spPr/>
      <dgm:t>
        <a:bodyPr/>
        <a:lstStyle/>
        <a:p>
          <a:r>
            <a:rPr lang="en-AU" b="0" dirty="0" smtClean="0"/>
            <a:t>Saw the benefit of M&amp;E but no shared understanding of how/why</a:t>
          </a:r>
          <a:endParaRPr lang="en-AU" b="0" dirty="0"/>
        </a:p>
      </dgm:t>
    </dgm:pt>
    <dgm:pt modelId="{EDB1821B-7596-45C7-A49F-B7680427A209}" type="parTrans" cxnId="{0748EEF6-F02C-4CEC-9810-211887D7C89C}">
      <dgm:prSet/>
      <dgm:spPr/>
      <dgm:t>
        <a:bodyPr/>
        <a:lstStyle/>
        <a:p>
          <a:endParaRPr lang="en-AU"/>
        </a:p>
      </dgm:t>
    </dgm:pt>
    <dgm:pt modelId="{3D2E1241-A825-4737-BA33-57F47AF05834}" type="sibTrans" cxnId="{0748EEF6-F02C-4CEC-9810-211887D7C89C}">
      <dgm:prSet/>
      <dgm:spPr/>
      <dgm:t>
        <a:bodyPr/>
        <a:lstStyle/>
        <a:p>
          <a:endParaRPr lang="en-AU"/>
        </a:p>
      </dgm:t>
    </dgm:pt>
    <dgm:pt modelId="{7C6FB44A-B72A-4B66-A1CC-43EC048AC612}">
      <dgm:prSet phldrT="[Text]" custT="1"/>
      <dgm:spPr/>
      <dgm:t>
        <a:bodyPr/>
        <a:lstStyle/>
        <a:p>
          <a:r>
            <a:rPr lang="en-AU" sz="1400" b="1" dirty="0" smtClean="0"/>
            <a:t>What they did</a:t>
          </a:r>
          <a:endParaRPr lang="en-AU" sz="1400" b="1" dirty="0"/>
        </a:p>
      </dgm:t>
    </dgm:pt>
    <dgm:pt modelId="{01D72764-F249-433B-A616-9D0A4A537782}" type="parTrans" cxnId="{ADD2B49E-5FBA-48BE-8DEA-6BA33261EBB5}">
      <dgm:prSet/>
      <dgm:spPr/>
      <dgm:t>
        <a:bodyPr/>
        <a:lstStyle/>
        <a:p>
          <a:endParaRPr lang="en-AU"/>
        </a:p>
      </dgm:t>
    </dgm:pt>
    <dgm:pt modelId="{E3218740-5EAE-423B-B578-DD49DD3E4507}" type="sibTrans" cxnId="{ADD2B49E-5FBA-48BE-8DEA-6BA33261EBB5}">
      <dgm:prSet/>
      <dgm:spPr/>
      <dgm:t>
        <a:bodyPr/>
        <a:lstStyle/>
        <a:p>
          <a:endParaRPr lang="en-AU"/>
        </a:p>
      </dgm:t>
    </dgm:pt>
    <dgm:pt modelId="{303ADDDB-917B-4388-B99B-7C3005A2406D}">
      <dgm:prSet phldrT="[Text]"/>
      <dgm:spPr/>
      <dgm:t>
        <a:bodyPr/>
        <a:lstStyle/>
        <a:p>
          <a:r>
            <a:rPr lang="en-AU" dirty="0" smtClean="0">
              <a:solidFill>
                <a:srgbClr val="002D62"/>
              </a:solidFill>
            </a:rPr>
            <a:t>Developed an evaluation guide for the organisation</a:t>
          </a:r>
          <a:endParaRPr lang="en-AU" b="0" dirty="0"/>
        </a:p>
      </dgm:t>
    </dgm:pt>
    <dgm:pt modelId="{5588CC24-298B-45DB-A3D0-81D18DD94F0E}" type="parTrans" cxnId="{10E96A33-6896-4100-86FD-CB0953BD20DE}">
      <dgm:prSet/>
      <dgm:spPr/>
      <dgm:t>
        <a:bodyPr/>
        <a:lstStyle/>
        <a:p>
          <a:endParaRPr lang="en-AU"/>
        </a:p>
      </dgm:t>
    </dgm:pt>
    <dgm:pt modelId="{EAFF0EAE-340B-462E-B11A-F37879E2B088}" type="sibTrans" cxnId="{10E96A33-6896-4100-86FD-CB0953BD20DE}">
      <dgm:prSet/>
      <dgm:spPr/>
      <dgm:t>
        <a:bodyPr/>
        <a:lstStyle/>
        <a:p>
          <a:endParaRPr lang="en-AU"/>
        </a:p>
      </dgm:t>
    </dgm:pt>
    <dgm:pt modelId="{D0FF5FE8-672C-4E3F-8DF8-EA87FA4752BE}">
      <dgm:prSet phldrT="[Text]"/>
      <dgm:spPr/>
      <dgm:t>
        <a:bodyPr/>
        <a:lstStyle/>
        <a:p>
          <a:r>
            <a:rPr lang="en-AU" dirty="0" smtClean="0"/>
            <a:t>Critical success factors for good evaluation:</a:t>
          </a:r>
          <a:endParaRPr lang="en-AU" dirty="0"/>
        </a:p>
      </dgm:t>
    </dgm:pt>
    <dgm:pt modelId="{E1B795B0-D4AD-4D27-BB48-59D8DA4E8997}" type="parTrans" cxnId="{D6C47DCB-0250-4C0F-9614-E9690700FDB6}">
      <dgm:prSet/>
      <dgm:spPr/>
      <dgm:t>
        <a:bodyPr/>
        <a:lstStyle/>
        <a:p>
          <a:endParaRPr lang="en-AU"/>
        </a:p>
      </dgm:t>
    </dgm:pt>
    <dgm:pt modelId="{95697549-3CB0-48BA-A2EA-9BBDA30408C2}" type="sibTrans" cxnId="{D6C47DCB-0250-4C0F-9614-E9690700FDB6}">
      <dgm:prSet/>
      <dgm:spPr/>
      <dgm:t>
        <a:bodyPr/>
        <a:lstStyle/>
        <a:p>
          <a:endParaRPr lang="en-AU"/>
        </a:p>
      </dgm:t>
    </dgm:pt>
    <dgm:pt modelId="{2861691E-CD44-48BE-88DA-6BA045266098}">
      <dgm:prSet phldrT="[Text]" custT="1"/>
      <dgm:spPr/>
      <dgm:t>
        <a:bodyPr/>
        <a:lstStyle/>
        <a:p>
          <a:r>
            <a:rPr lang="en-AU" sz="1400" b="1" dirty="0" smtClean="0"/>
            <a:t>The results</a:t>
          </a:r>
          <a:endParaRPr lang="en-AU" sz="1400" b="1" dirty="0"/>
        </a:p>
      </dgm:t>
    </dgm:pt>
    <dgm:pt modelId="{1E29DA50-A1CA-4332-997A-146E9B53DDD9}" type="parTrans" cxnId="{FE539D65-401D-4538-B62A-58B976E5BA9F}">
      <dgm:prSet/>
      <dgm:spPr/>
      <dgm:t>
        <a:bodyPr/>
        <a:lstStyle/>
        <a:p>
          <a:endParaRPr lang="en-AU"/>
        </a:p>
      </dgm:t>
    </dgm:pt>
    <dgm:pt modelId="{D3BBE23F-8924-4442-BACA-5958D75AC66E}" type="sibTrans" cxnId="{FE539D65-401D-4538-B62A-58B976E5BA9F}">
      <dgm:prSet custLinFactNeighborY="2896"/>
      <dgm:spPr/>
      <dgm:t>
        <a:bodyPr/>
        <a:lstStyle/>
        <a:p>
          <a:endParaRPr lang="en-AU"/>
        </a:p>
      </dgm:t>
    </dgm:pt>
    <dgm:pt modelId="{B1FF2753-A333-4CED-A964-58ED18BBF9A9}">
      <dgm:prSet phldrT="[Text]"/>
      <dgm:spPr/>
      <dgm:t>
        <a:bodyPr/>
        <a:lstStyle/>
        <a:p>
          <a:r>
            <a:rPr lang="en-AU" dirty="0" smtClean="0"/>
            <a:t>Shared understanding of how and why you should evaluate</a:t>
          </a:r>
          <a:endParaRPr lang="en-AU" dirty="0"/>
        </a:p>
      </dgm:t>
    </dgm:pt>
    <dgm:pt modelId="{B42F9F00-387F-43DB-876C-7F64A819C04D}" type="parTrans" cxnId="{6D0C8576-5A7B-40C0-B93E-59B7535E9D54}">
      <dgm:prSet/>
      <dgm:spPr/>
      <dgm:t>
        <a:bodyPr/>
        <a:lstStyle/>
        <a:p>
          <a:endParaRPr lang="en-AU"/>
        </a:p>
      </dgm:t>
    </dgm:pt>
    <dgm:pt modelId="{287D814A-1EC2-498D-97D7-1454CDA9C0DA}" type="sibTrans" cxnId="{6D0C8576-5A7B-40C0-B93E-59B7535E9D54}">
      <dgm:prSet/>
      <dgm:spPr/>
      <dgm:t>
        <a:bodyPr/>
        <a:lstStyle/>
        <a:p>
          <a:endParaRPr lang="en-AU"/>
        </a:p>
      </dgm:t>
    </dgm:pt>
    <dgm:pt modelId="{7EA3FA8E-FC42-41B1-AE84-1BB13D57FDAC}">
      <dgm:prSet phldrT="[Text]"/>
      <dgm:spPr/>
      <dgm:t>
        <a:bodyPr/>
        <a:lstStyle/>
        <a:p>
          <a:r>
            <a:rPr lang="en-AU" dirty="0" smtClean="0">
              <a:solidFill>
                <a:srgbClr val="002D62"/>
              </a:solidFill>
            </a:rPr>
            <a:t>Prioritised programs to evaluate based on:</a:t>
          </a:r>
          <a:endParaRPr lang="en-AU" b="0" dirty="0"/>
        </a:p>
      </dgm:t>
    </dgm:pt>
    <dgm:pt modelId="{10337CEA-B7B9-4BCA-86B8-12046F30136A}" type="parTrans" cxnId="{32133778-8F32-4C6E-9CF7-B587BD0246CA}">
      <dgm:prSet/>
      <dgm:spPr/>
      <dgm:t>
        <a:bodyPr/>
        <a:lstStyle/>
        <a:p>
          <a:endParaRPr lang="en-AU"/>
        </a:p>
      </dgm:t>
    </dgm:pt>
    <dgm:pt modelId="{D4ECE6B5-7BA0-4BC3-A90B-5BE796F1D90A}" type="sibTrans" cxnId="{32133778-8F32-4C6E-9CF7-B587BD0246CA}">
      <dgm:prSet/>
      <dgm:spPr/>
      <dgm:t>
        <a:bodyPr/>
        <a:lstStyle/>
        <a:p>
          <a:endParaRPr lang="en-AU"/>
        </a:p>
      </dgm:t>
    </dgm:pt>
    <dgm:pt modelId="{33E1193B-6770-454E-9D16-ADC3FD8D5D93}">
      <dgm:prSet phldrT="[Text]"/>
      <dgm:spPr/>
      <dgm:t>
        <a:bodyPr/>
        <a:lstStyle/>
        <a:p>
          <a:r>
            <a:rPr lang="en-AU" dirty="0" smtClean="0">
              <a:solidFill>
                <a:srgbClr val="002D62"/>
              </a:solidFill>
            </a:rPr>
            <a:t>level of funding</a:t>
          </a:r>
          <a:endParaRPr lang="en-AU" b="0" dirty="0"/>
        </a:p>
      </dgm:t>
    </dgm:pt>
    <dgm:pt modelId="{2D7C526E-6BB7-4F8F-991D-FFD9A787EF90}" type="parTrans" cxnId="{4FB9DDF0-355E-4426-8267-341E93082C82}">
      <dgm:prSet/>
      <dgm:spPr/>
      <dgm:t>
        <a:bodyPr/>
        <a:lstStyle/>
        <a:p>
          <a:endParaRPr lang="en-AU"/>
        </a:p>
      </dgm:t>
    </dgm:pt>
    <dgm:pt modelId="{BAA279A2-637D-4596-8FF9-B9AC06054B74}" type="sibTrans" cxnId="{4FB9DDF0-355E-4426-8267-341E93082C82}">
      <dgm:prSet/>
      <dgm:spPr/>
      <dgm:t>
        <a:bodyPr/>
        <a:lstStyle/>
        <a:p>
          <a:endParaRPr lang="en-AU"/>
        </a:p>
      </dgm:t>
    </dgm:pt>
    <dgm:pt modelId="{7769835E-C4DD-4F0E-85DE-8D1BDE30BD7D}">
      <dgm:prSet phldrT="[Text]"/>
      <dgm:spPr/>
      <dgm:t>
        <a:bodyPr/>
        <a:lstStyle/>
        <a:p>
          <a:r>
            <a:rPr lang="en-AU" dirty="0" smtClean="0">
              <a:solidFill>
                <a:srgbClr val="002D62"/>
              </a:solidFill>
            </a:rPr>
            <a:t>no. of participants</a:t>
          </a:r>
          <a:endParaRPr lang="en-AU" b="0" dirty="0"/>
        </a:p>
      </dgm:t>
    </dgm:pt>
    <dgm:pt modelId="{BEACBA8E-9B5A-4B5D-BA80-8B6A7ACDD7B7}" type="parTrans" cxnId="{1EC8D53F-5642-43FD-BBD9-7F6F30BF7007}">
      <dgm:prSet/>
      <dgm:spPr/>
      <dgm:t>
        <a:bodyPr/>
        <a:lstStyle/>
        <a:p>
          <a:endParaRPr lang="en-AU"/>
        </a:p>
      </dgm:t>
    </dgm:pt>
    <dgm:pt modelId="{F683CA2A-C049-4C32-8FFE-D0AD6E0DE22D}" type="sibTrans" cxnId="{1EC8D53F-5642-43FD-BBD9-7F6F30BF7007}">
      <dgm:prSet/>
      <dgm:spPr/>
      <dgm:t>
        <a:bodyPr/>
        <a:lstStyle/>
        <a:p>
          <a:endParaRPr lang="en-AU"/>
        </a:p>
      </dgm:t>
    </dgm:pt>
    <dgm:pt modelId="{8BEC0733-953F-4C2D-97AD-78588CDAF902}">
      <dgm:prSet phldrT="[Text]"/>
      <dgm:spPr/>
      <dgm:t>
        <a:bodyPr/>
        <a:lstStyle/>
        <a:p>
          <a:r>
            <a:rPr lang="en-AU" dirty="0" smtClean="0">
              <a:solidFill>
                <a:srgbClr val="002D62"/>
              </a:solidFill>
            </a:rPr>
            <a:t>potential for growth</a:t>
          </a:r>
        </a:p>
      </dgm:t>
    </dgm:pt>
    <dgm:pt modelId="{13A58F76-1181-4E08-BC03-F87C6597B7FD}" type="parTrans" cxnId="{72F665E7-B408-44B3-93D2-E0BBF099807F}">
      <dgm:prSet/>
      <dgm:spPr/>
      <dgm:t>
        <a:bodyPr/>
        <a:lstStyle/>
        <a:p>
          <a:endParaRPr lang="en-AU"/>
        </a:p>
      </dgm:t>
    </dgm:pt>
    <dgm:pt modelId="{D9FE76C6-DFDB-49D0-8376-C825CA10C99B}" type="sibTrans" cxnId="{72F665E7-B408-44B3-93D2-E0BBF099807F}">
      <dgm:prSet/>
      <dgm:spPr/>
      <dgm:t>
        <a:bodyPr/>
        <a:lstStyle/>
        <a:p>
          <a:endParaRPr lang="en-AU"/>
        </a:p>
      </dgm:t>
    </dgm:pt>
    <dgm:pt modelId="{0F407D60-22AC-49D3-AF4B-CB60E4365A48}">
      <dgm:prSet phldrT="[Text]" custT="1"/>
      <dgm:spPr/>
      <dgm:t>
        <a:bodyPr/>
        <a:lstStyle/>
        <a:p>
          <a:r>
            <a:rPr lang="en-AU" sz="1400" b="1" dirty="0" smtClean="0"/>
            <a:t>What did they conclude?</a:t>
          </a:r>
          <a:endParaRPr lang="en-AU" sz="1400" b="1" dirty="0"/>
        </a:p>
      </dgm:t>
    </dgm:pt>
    <dgm:pt modelId="{1846353C-EF55-4327-9BA5-12ECA53BA0AD}" type="sibTrans" cxnId="{F2FEEBF4-5932-4BAC-9123-410482582076}">
      <dgm:prSet/>
      <dgm:spPr/>
      <dgm:t>
        <a:bodyPr/>
        <a:lstStyle/>
        <a:p>
          <a:endParaRPr lang="en-AU"/>
        </a:p>
      </dgm:t>
    </dgm:pt>
    <dgm:pt modelId="{E1BF6C7C-A171-45CB-9511-044DAA2FEFC3}" type="parTrans" cxnId="{F2FEEBF4-5932-4BAC-9123-410482582076}">
      <dgm:prSet/>
      <dgm:spPr/>
      <dgm:t>
        <a:bodyPr/>
        <a:lstStyle/>
        <a:p>
          <a:endParaRPr lang="en-AU"/>
        </a:p>
      </dgm:t>
    </dgm:pt>
    <dgm:pt modelId="{0DF09CFE-63E7-446D-A5C8-054B1E04AF42}">
      <dgm:prSet phldrT="[Text]"/>
      <dgm:spPr/>
      <dgm:t>
        <a:bodyPr/>
        <a:lstStyle/>
        <a:p>
          <a:r>
            <a:rPr lang="en-AU" dirty="0" smtClean="0"/>
            <a:t>work with program staff to develop relevant questions/ actionable data &amp; feasible tools</a:t>
          </a:r>
          <a:endParaRPr lang="en-AU" dirty="0"/>
        </a:p>
      </dgm:t>
    </dgm:pt>
    <dgm:pt modelId="{580F3054-E4BC-4E98-A865-E23CC6722CD6}" type="parTrans" cxnId="{9AB00F42-7189-47FB-B834-E48E163DBC30}">
      <dgm:prSet/>
      <dgm:spPr/>
      <dgm:t>
        <a:bodyPr/>
        <a:lstStyle/>
        <a:p>
          <a:endParaRPr lang="en-AU"/>
        </a:p>
      </dgm:t>
    </dgm:pt>
    <dgm:pt modelId="{705FBA1B-D64E-41A5-9616-86FCC1235207}" type="sibTrans" cxnId="{9AB00F42-7189-47FB-B834-E48E163DBC30}">
      <dgm:prSet/>
      <dgm:spPr/>
      <dgm:t>
        <a:bodyPr/>
        <a:lstStyle/>
        <a:p>
          <a:endParaRPr lang="en-AU"/>
        </a:p>
      </dgm:t>
    </dgm:pt>
    <dgm:pt modelId="{0899C43F-3ABF-4138-8719-FAED03715B2F}">
      <dgm:prSet phldrT="[Text]"/>
      <dgm:spPr/>
      <dgm:t>
        <a:bodyPr/>
        <a:lstStyle/>
        <a:p>
          <a:r>
            <a:rPr lang="en-AU" dirty="0" smtClean="0"/>
            <a:t>right balance of data – high level for org impact as well as detailed feedback for program staff</a:t>
          </a:r>
          <a:endParaRPr lang="en-AU" dirty="0"/>
        </a:p>
      </dgm:t>
    </dgm:pt>
    <dgm:pt modelId="{BD7FB0D7-6031-404C-B980-52447098A9B0}" type="parTrans" cxnId="{E24DBD9D-FB4A-4265-BD48-60BE309D27F9}">
      <dgm:prSet/>
      <dgm:spPr/>
      <dgm:t>
        <a:bodyPr/>
        <a:lstStyle/>
        <a:p>
          <a:endParaRPr lang="en-AU"/>
        </a:p>
      </dgm:t>
    </dgm:pt>
    <dgm:pt modelId="{2AF5E93A-28FC-4427-8134-8687817224B2}" type="sibTrans" cxnId="{E24DBD9D-FB4A-4265-BD48-60BE309D27F9}">
      <dgm:prSet/>
      <dgm:spPr/>
      <dgm:t>
        <a:bodyPr/>
        <a:lstStyle/>
        <a:p>
          <a:endParaRPr lang="en-AU"/>
        </a:p>
      </dgm:t>
    </dgm:pt>
    <dgm:pt modelId="{EB75128A-BF29-4AC7-88CA-9B7E222DDA81}">
      <dgm:prSet phldrT="[Text]"/>
      <dgm:spPr/>
      <dgm:t>
        <a:bodyPr/>
        <a:lstStyle/>
        <a:p>
          <a:r>
            <a:rPr lang="en-AU" dirty="0" smtClean="0"/>
            <a:t>r</a:t>
          </a:r>
          <a:r>
            <a:rPr lang="en-AU" dirty="0" smtClean="0">
              <a:solidFill>
                <a:srgbClr val="002D62"/>
              </a:solidFill>
            </a:rPr>
            <a:t>ich data set – measure processes not just outcomes</a:t>
          </a:r>
          <a:endParaRPr lang="en-AU" dirty="0"/>
        </a:p>
      </dgm:t>
    </dgm:pt>
    <dgm:pt modelId="{FBE9C8FB-9360-4327-A4AE-7BA287934235}" type="parTrans" cxnId="{8462BF6C-255C-4EB7-B9B1-D1509F38FFDF}">
      <dgm:prSet/>
      <dgm:spPr/>
      <dgm:t>
        <a:bodyPr/>
        <a:lstStyle/>
        <a:p>
          <a:endParaRPr lang="en-AU"/>
        </a:p>
      </dgm:t>
    </dgm:pt>
    <dgm:pt modelId="{D5B9EEA0-311C-4AE5-9958-3D341B47B186}" type="sibTrans" cxnId="{8462BF6C-255C-4EB7-B9B1-D1509F38FFDF}">
      <dgm:prSet/>
      <dgm:spPr/>
      <dgm:t>
        <a:bodyPr/>
        <a:lstStyle/>
        <a:p>
          <a:endParaRPr lang="en-AU"/>
        </a:p>
      </dgm:t>
    </dgm:pt>
    <dgm:pt modelId="{32D0BCB3-3DB2-43B9-A3C1-CC02980D8187}">
      <dgm:prSet phldrT="[Text]"/>
      <dgm:spPr/>
      <dgm:t>
        <a:bodyPr/>
        <a:lstStyle/>
        <a:p>
          <a:r>
            <a:rPr lang="en-AU" dirty="0" smtClean="0"/>
            <a:t>Buy in from all levels within the organisation</a:t>
          </a:r>
          <a:endParaRPr lang="en-AU" dirty="0"/>
        </a:p>
      </dgm:t>
    </dgm:pt>
    <dgm:pt modelId="{A6AD4181-6249-4E4E-BF68-CB3B7A6F2256}" type="parTrans" cxnId="{23DE3146-F0D6-406A-B51C-61D8E2A398F0}">
      <dgm:prSet/>
      <dgm:spPr/>
      <dgm:t>
        <a:bodyPr/>
        <a:lstStyle/>
        <a:p>
          <a:endParaRPr lang="en-AU"/>
        </a:p>
      </dgm:t>
    </dgm:pt>
    <dgm:pt modelId="{F581BE63-BB64-4C5C-8ACE-EBEC45BA4E02}" type="sibTrans" cxnId="{23DE3146-F0D6-406A-B51C-61D8E2A398F0}">
      <dgm:prSet/>
      <dgm:spPr/>
      <dgm:t>
        <a:bodyPr/>
        <a:lstStyle/>
        <a:p>
          <a:endParaRPr lang="en-AU"/>
        </a:p>
      </dgm:t>
    </dgm:pt>
    <dgm:pt modelId="{B388DA55-CEAE-4C88-A661-2F4AC2B4D197}">
      <dgm:prSet phldrT="[Text]"/>
      <dgm:spPr/>
      <dgm:t>
        <a:bodyPr/>
        <a:lstStyle/>
        <a:p>
          <a:r>
            <a:rPr lang="en-AU" dirty="0" smtClean="0"/>
            <a:t>Tied to planning – although not yet integrated into business planning cycle</a:t>
          </a:r>
          <a:endParaRPr lang="en-AU" dirty="0"/>
        </a:p>
      </dgm:t>
    </dgm:pt>
    <dgm:pt modelId="{95875B9C-495F-4513-A57F-0B352BA9BA33}" type="parTrans" cxnId="{DF397FDA-CF78-4745-8B0F-E2D5DB108A11}">
      <dgm:prSet/>
      <dgm:spPr/>
      <dgm:t>
        <a:bodyPr/>
        <a:lstStyle/>
        <a:p>
          <a:endParaRPr lang="en-AU"/>
        </a:p>
      </dgm:t>
    </dgm:pt>
    <dgm:pt modelId="{D943ED4F-038F-4440-9E2C-CC00BFD6E81B}" type="sibTrans" cxnId="{DF397FDA-CF78-4745-8B0F-E2D5DB108A11}">
      <dgm:prSet/>
      <dgm:spPr/>
      <dgm:t>
        <a:bodyPr/>
        <a:lstStyle/>
        <a:p>
          <a:endParaRPr lang="en-AU"/>
        </a:p>
      </dgm:t>
    </dgm:pt>
    <dgm:pt modelId="{EB0A5F86-10DD-4421-B36A-E3045B5358DD}" type="pres">
      <dgm:prSet presAssocID="{6BDC9191-5DF1-4592-8FDA-AE9F9FAE46D5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AU"/>
        </a:p>
      </dgm:t>
    </dgm:pt>
    <dgm:pt modelId="{76EFD689-D784-4478-85CF-FD896774231D}" type="pres">
      <dgm:prSet presAssocID="{BD78D8C5-E51A-4F16-9070-67A5D8F33E92}" presName="composite" presStyleCnt="0"/>
      <dgm:spPr/>
    </dgm:pt>
    <dgm:pt modelId="{0661E128-A53F-455A-87BD-279C5ADAFF46}" type="pres">
      <dgm:prSet presAssocID="{BD78D8C5-E51A-4F16-9070-67A5D8F33E92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3D08127A-FA52-48E3-9342-3B61AD0493F2}" type="pres">
      <dgm:prSet presAssocID="{BD78D8C5-E51A-4F16-9070-67A5D8F33E92}" presName="parSh" presStyleLbl="node1" presStyleIdx="0" presStyleCnt="4"/>
      <dgm:spPr/>
      <dgm:t>
        <a:bodyPr/>
        <a:lstStyle/>
        <a:p>
          <a:endParaRPr lang="en-AU"/>
        </a:p>
      </dgm:t>
    </dgm:pt>
    <dgm:pt modelId="{8487420C-015D-468B-B221-6016F3CA5E37}" type="pres">
      <dgm:prSet presAssocID="{BD78D8C5-E51A-4F16-9070-67A5D8F33E92}" presName="desTx" presStyleLbl="fgAcc1" presStyleIdx="0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0655FB05-78E0-4BA9-9B27-29D130D4387A}" type="pres">
      <dgm:prSet presAssocID="{5BBC1AA9-6448-4C65-B128-51AA671BA900}" presName="sibTrans" presStyleLbl="sibTrans2D1" presStyleIdx="0" presStyleCnt="3"/>
      <dgm:spPr/>
      <dgm:t>
        <a:bodyPr/>
        <a:lstStyle/>
        <a:p>
          <a:endParaRPr lang="en-AU"/>
        </a:p>
      </dgm:t>
    </dgm:pt>
    <dgm:pt modelId="{32B33C85-FA52-4BBC-A7F4-387159895C41}" type="pres">
      <dgm:prSet presAssocID="{5BBC1AA9-6448-4C65-B128-51AA671BA900}" presName="connTx" presStyleLbl="sibTrans2D1" presStyleIdx="0" presStyleCnt="3"/>
      <dgm:spPr/>
      <dgm:t>
        <a:bodyPr/>
        <a:lstStyle/>
        <a:p>
          <a:endParaRPr lang="en-AU"/>
        </a:p>
      </dgm:t>
    </dgm:pt>
    <dgm:pt modelId="{AC2843A0-DEB7-4C11-8AFA-AF1B1E2B9937}" type="pres">
      <dgm:prSet presAssocID="{7C6FB44A-B72A-4B66-A1CC-43EC048AC612}" presName="composite" presStyleCnt="0"/>
      <dgm:spPr/>
    </dgm:pt>
    <dgm:pt modelId="{34972317-DE2C-46B8-8F7C-02DFA7007C75}" type="pres">
      <dgm:prSet presAssocID="{7C6FB44A-B72A-4B66-A1CC-43EC048AC612}" presName="parTx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1C9BBBF-2083-42F6-9437-980F77E05B3B}" type="pres">
      <dgm:prSet presAssocID="{7C6FB44A-B72A-4B66-A1CC-43EC048AC612}" presName="parSh" presStyleLbl="node1" presStyleIdx="1" presStyleCnt="4"/>
      <dgm:spPr/>
      <dgm:t>
        <a:bodyPr/>
        <a:lstStyle/>
        <a:p>
          <a:endParaRPr lang="en-AU"/>
        </a:p>
      </dgm:t>
    </dgm:pt>
    <dgm:pt modelId="{4D42C6DD-335E-4C2C-BCA1-DCD0E72C83D0}" type="pres">
      <dgm:prSet presAssocID="{7C6FB44A-B72A-4B66-A1CC-43EC048AC612}" presName="desTx" presStyleLbl="fgAcc1" presStyleIdx="1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9901893B-D8C0-429F-A658-826C0F3ACA35}" type="pres">
      <dgm:prSet presAssocID="{E3218740-5EAE-423B-B578-DD49DD3E4507}" presName="sibTrans" presStyleLbl="sibTrans2D1" presStyleIdx="1" presStyleCnt="3"/>
      <dgm:spPr/>
      <dgm:t>
        <a:bodyPr/>
        <a:lstStyle/>
        <a:p>
          <a:endParaRPr lang="en-AU"/>
        </a:p>
      </dgm:t>
    </dgm:pt>
    <dgm:pt modelId="{1E21A7C7-0103-494B-B651-160C30967592}" type="pres">
      <dgm:prSet presAssocID="{E3218740-5EAE-423B-B578-DD49DD3E4507}" presName="connTx" presStyleLbl="sibTrans2D1" presStyleIdx="1" presStyleCnt="3"/>
      <dgm:spPr/>
      <dgm:t>
        <a:bodyPr/>
        <a:lstStyle/>
        <a:p>
          <a:endParaRPr lang="en-AU"/>
        </a:p>
      </dgm:t>
    </dgm:pt>
    <dgm:pt modelId="{0661394B-D1EA-41C5-9C46-6B9FF7AE9C19}" type="pres">
      <dgm:prSet presAssocID="{0F407D60-22AC-49D3-AF4B-CB60E4365A48}" presName="composite" presStyleCnt="0"/>
      <dgm:spPr/>
    </dgm:pt>
    <dgm:pt modelId="{10E29EF6-C566-417B-864E-0289AA526DF6}" type="pres">
      <dgm:prSet presAssocID="{0F407D60-22AC-49D3-AF4B-CB60E4365A48}" presName="parTx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CAD5F97-B8BA-4910-8838-C6610E579055}" type="pres">
      <dgm:prSet presAssocID="{0F407D60-22AC-49D3-AF4B-CB60E4365A48}" presName="parSh" presStyleLbl="node1" presStyleIdx="2" presStyleCnt="4"/>
      <dgm:spPr/>
      <dgm:t>
        <a:bodyPr/>
        <a:lstStyle/>
        <a:p>
          <a:endParaRPr lang="en-AU"/>
        </a:p>
      </dgm:t>
    </dgm:pt>
    <dgm:pt modelId="{424CB8EC-A702-4C2D-B228-671410AB22B6}" type="pres">
      <dgm:prSet presAssocID="{0F407D60-22AC-49D3-AF4B-CB60E4365A48}" presName="desTx" presStyleLbl="fgAcc1" presStyleIdx="2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F3B97987-152A-4A26-BB9B-5D2B94E87490}" type="pres">
      <dgm:prSet presAssocID="{1846353C-EF55-4327-9BA5-12ECA53BA0AD}" presName="sibTrans" presStyleLbl="sibTrans2D1" presStyleIdx="2" presStyleCnt="3"/>
      <dgm:spPr/>
      <dgm:t>
        <a:bodyPr/>
        <a:lstStyle/>
        <a:p>
          <a:endParaRPr lang="en-AU"/>
        </a:p>
      </dgm:t>
    </dgm:pt>
    <dgm:pt modelId="{5C93D4A8-D255-427F-B57B-98B29C31C83A}" type="pres">
      <dgm:prSet presAssocID="{1846353C-EF55-4327-9BA5-12ECA53BA0AD}" presName="connTx" presStyleLbl="sibTrans2D1" presStyleIdx="2" presStyleCnt="3"/>
      <dgm:spPr/>
      <dgm:t>
        <a:bodyPr/>
        <a:lstStyle/>
        <a:p>
          <a:endParaRPr lang="en-AU"/>
        </a:p>
      </dgm:t>
    </dgm:pt>
    <dgm:pt modelId="{4396AA82-B7D6-41F9-8662-923FFF4119D5}" type="pres">
      <dgm:prSet presAssocID="{2861691E-CD44-48BE-88DA-6BA045266098}" presName="composite" presStyleCnt="0"/>
      <dgm:spPr/>
    </dgm:pt>
    <dgm:pt modelId="{CBC7C1D4-68B8-4C9F-B85D-B2F0B4C2BD17}" type="pres">
      <dgm:prSet presAssocID="{2861691E-CD44-48BE-88DA-6BA045266098}" presName="parTx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AU"/>
        </a:p>
      </dgm:t>
    </dgm:pt>
    <dgm:pt modelId="{E6043DD8-9F78-403C-86B9-C8D83432B8EF}" type="pres">
      <dgm:prSet presAssocID="{2861691E-CD44-48BE-88DA-6BA045266098}" presName="parSh" presStyleLbl="node1" presStyleIdx="3" presStyleCnt="4"/>
      <dgm:spPr/>
      <dgm:t>
        <a:bodyPr/>
        <a:lstStyle/>
        <a:p>
          <a:endParaRPr lang="en-AU"/>
        </a:p>
      </dgm:t>
    </dgm:pt>
    <dgm:pt modelId="{44C4AE06-025A-4D1B-9AE1-2C3FA97EB435}" type="pres">
      <dgm:prSet presAssocID="{2861691E-CD44-48BE-88DA-6BA045266098}" presName="desTx" presStyleLbl="fgAcc1" presStyleIdx="3" presStyleCnt="4">
        <dgm:presLayoutVars>
          <dgm:bulletEnabled val="1"/>
        </dgm:presLayoutVars>
      </dgm:prSet>
      <dgm:spPr/>
      <dgm:t>
        <a:bodyPr/>
        <a:lstStyle/>
        <a:p>
          <a:endParaRPr lang="en-AU"/>
        </a:p>
      </dgm:t>
    </dgm:pt>
  </dgm:ptLst>
  <dgm:cxnLst>
    <dgm:cxn modelId="{6D0C8576-5A7B-40C0-B93E-59B7535E9D54}" srcId="{2861691E-CD44-48BE-88DA-6BA045266098}" destId="{B1FF2753-A333-4CED-A964-58ED18BBF9A9}" srcOrd="0" destOrd="0" parTransId="{B42F9F00-387F-43DB-876C-7F64A819C04D}" sibTransId="{287D814A-1EC2-498D-97D7-1454CDA9C0DA}"/>
    <dgm:cxn modelId="{2A514184-CEDA-4F4B-8A0F-98BCD89843B4}" type="presOf" srcId="{EB75128A-BF29-4AC7-88CA-9B7E222DDA81}" destId="{424CB8EC-A702-4C2D-B228-671410AB22B6}" srcOrd="0" destOrd="3" presId="urn:microsoft.com/office/officeart/2005/8/layout/process3"/>
    <dgm:cxn modelId="{10E96A33-6896-4100-86FD-CB0953BD20DE}" srcId="{7C6FB44A-B72A-4B66-A1CC-43EC048AC612}" destId="{303ADDDB-917B-4388-B99B-7C3005A2406D}" srcOrd="0" destOrd="0" parTransId="{5588CC24-298B-45DB-A3D0-81D18DD94F0E}" sibTransId="{EAFF0EAE-340B-462E-B11A-F37879E2B088}"/>
    <dgm:cxn modelId="{235D46C2-B02E-4966-BF78-87CCC4960D78}" type="presOf" srcId="{8BEC0733-953F-4C2D-97AD-78588CDAF902}" destId="{4D42C6DD-335E-4C2C-BCA1-DCD0E72C83D0}" srcOrd="0" destOrd="4" presId="urn:microsoft.com/office/officeart/2005/8/layout/process3"/>
    <dgm:cxn modelId="{BA69A03C-E1B2-47B8-89F6-35DD5FF91899}" type="presOf" srcId="{2861691E-CD44-48BE-88DA-6BA045266098}" destId="{CBC7C1D4-68B8-4C9F-B85D-B2F0B4C2BD17}" srcOrd="0" destOrd="0" presId="urn:microsoft.com/office/officeart/2005/8/layout/process3"/>
    <dgm:cxn modelId="{7013A082-76D6-4DD9-AC51-861E81891CE4}" type="presOf" srcId="{B1FF2753-A333-4CED-A964-58ED18BBF9A9}" destId="{44C4AE06-025A-4D1B-9AE1-2C3FA97EB435}" srcOrd="0" destOrd="0" presId="urn:microsoft.com/office/officeart/2005/8/layout/process3"/>
    <dgm:cxn modelId="{0748EEF6-F02C-4CEC-9810-211887D7C89C}" srcId="{BD78D8C5-E51A-4F16-9070-67A5D8F33E92}" destId="{4C6B276E-26BE-4546-A0F1-729FC5473C02}" srcOrd="0" destOrd="0" parTransId="{EDB1821B-7596-45C7-A49F-B7680427A209}" sibTransId="{3D2E1241-A825-4737-BA33-57F47AF05834}"/>
    <dgm:cxn modelId="{72F665E7-B408-44B3-93D2-E0BBF099807F}" srcId="{7EA3FA8E-FC42-41B1-AE84-1BB13D57FDAC}" destId="{8BEC0733-953F-4C2D-97AD-78588CDAF902}" srcOrd="2" destOrd="0" parTransId="{13A58F76-1181-4E08-BC03-F87C6597B7FD}" sibTransId="{D9FE76C6-DFDB-49D0-8376-C825CA10C99B}"/>
    <dgm:cxn modelId="{764BC375-6093-424B-AF57-79C788F8EEDE}" type="presOf" srcId="{E3218740-5EAE-423B-B578-DD49DD3E4507}" destId="{9901893B-D8C0-429F-A658-826C0F3ACA35}" srcOrd="0" destOrd="0" presId="urn:microsoft.com/office/officeart/2005/8/layout/process3"/>
    <dgm:cxn modelId="{03C706E7-65AC-41C6-A9F0-C1298913AC87}" type="presOf" srcId="{1846353C-EF55-4327-9BA5-12ECA53BA0AD}" destId="{F3B97987-152A-4A26-BB9B-5D2B94E87490}" srcOrd="0" destOrd="0" presId="urn:microsoft.com/office/officeart/2005/8/layout/process3"/>
    <dgm:cxn modelId="{CC934953-14A1-482B-9079-85FC8EC1BCB4}" type="presOf" srcId="{6BDC9191-5DF1-4592-8FDA-AE9F9FAE46D5}" destId="{EB0A5F86-10DD-4421-B36A-E3045B5358DD}" srcOrd="0" destOrd="0" presId="urn:microsoft.com/office/officeart/2005/8/layout/process3"/>
    <dgm:cxn modelId="{BA3EE1D7-AD69-406B-B90C-CE83C0E9390A}" type="presOf" srcId="{4C6B276E-26BE-4546-A0F1-729FC5473C02}" destId="{8487420C-015D-468B-B221-6016F3CA5E37}" srcOrd="0" destOrd="0" presId="urn:microsoft.com/office/officeart/2005/8/layout/process3"/>
    <dgm:cxn modelId="{ADD2B49E-5FBA-48BE-8DEA-6BA33261EBB5}" srcId="{6BDC9191-5DF1-4592-8FDA-AE9F9FAE46D5}" destId="{7C6FB44A-B72A-4B66-A1CC-43EC048AC612}" srcOrd="1" destOrd="0" parTransId="{01D72764-F249-433B-A616-9D0A4A537782}" sibTransId="{E3218740-5EAE-423B-B578-DD49DD3E4507}"/>
    <dgm:cxn modelId="{E24DBD9D-FB4A-4265-BD48-60BE309D27F9}" srcId="{D0FF5FE8-672C-4E3F-8DF8-EA87FA4752BE}" destId="{0899C43F-3ABF-4138-8719-FAED03715B2F}" srcOrd="1" destOrd="0" parTransId="{BD7FB0D7-6031-404C-B980-52447098A9B0}" sibTransId="{2AF5E93A-28FC-4427-8134-8687817224B2}"/>
    <dgm:cxn modelId="{DF397FDA-CF78-4745-8B0F-E2D5DB108A11}" srcId="{2861691E-CD44-48BE-88DA-6BA045266098}" destId="{B388DA55-CEAE-4C88-A661-2F4AC2B4D197}" srcOrd="2" destOrd="0" parTransId="{95875B9C-495F-4513-A57F-0B352BA9BA33}" sibTransId="{D943ED4F-038F-4440-9E2C-CC00BFD6E81B}"/>
    <dgm:cxn modelId="{2B3B5E34-63EF-4A62-A768-EB52CAE2AFF7}" type="presOf" srcId="{303ADDDB-917B-4388-B99B-7C3005A2406D}" destId="{4D42C6DD-335E-4C2C-BCA1-DCD0E72C83D0}" srcOrd="0" destOrd="0" presId="urn:microsoft.com/office/officeart/2005/8/layout/process3"/>
    <dgm:cxn modelId="{4C98584E-A6AD-4834-8E77-631FBE646229}" type="presOf" srcId="{E3218740-5EAE-423B-B578-DD49DD3E4507}" destId="{1E21A7C7-0103-494B-B651-160C30967592}" srcOrd="1" destOrd="0" presId="urn:microsoft.com/office/officeart/2005/8/layout/process3"/>
    <dgm:cxn modelId="{6DFB9CF5-E57A-4BAF-B4DD-17CAB5D4B719}" type="presOf" srcId="{2861691E-CD44-48BE-88DA-6BA045266098}" destId="{E6043DD8-9F78-403C-86B9-C8D83432B8EF}" srcOrd="1" destOrd="0" presId="urn:microsoft.com/office/officeart/2005/8/layout/process3"/>
    <dgm:cxn modelId="{FE539D65-401D-4538-B62A-58B976E5BA9F}" srcId="{6BDC9191-5DF1-4592-8FDA-AE9F9FAE46D5}" destId="{2861691E-CD44-48BE-88DA-6BA045266098}" srcOrd="3" destOrd="0" parTransId="{1E29DA50-A1CA-4332-997A-146E9B53DDD9}" sibTransId="{D3BBE23F-8924-4442-BACA-5958D75AC66E}"/>
    <dgm:cxn modelId="{D6C47DCB-0250-4C0F-9614-E9690700FDB6}" srcId="{0F407D60-22AC-49D3-AF4B-CB60E4365A48}" destId="{D0FF5FE8-672C-4E3F-8DF8-EA87FA4752BE}" srcOrd="0" destOrd="0" parTransId="{E1B795B0-D4AD-4D27-BB48-59D8DA4E8997}" sibTransId="{95697549-3CB0-48BA-A2EA-9BBDA30408C2}"/>
    <dgm:cxn modelId="{F2FEEBF4-5932-4BAC-9123-410482582076}" srcId="{6BDC9191-5DF1-4592-8FDA-AE9F9FAE46D5}" destId="{0F407D60-22AC-49D3-AF4B-CB60E4365A48}" srcOrd="2" destOrd="0" parTransId="{E1BF6C7C-A171-45CB-9511-044DAA2FEFC3}" sibTransId="{1846353C-EF55-4327-9BA5-12ECA53BA0AD}"/>
    <dgm:cxn modelId="{9AB00F42-7189-47FB-B834-E48E163DBC30}" srcId="{D0FF5FE8-672C-4E3F-8DF8-EA87FA4752BE}" destId="{0DF09CFE-63E7-446D-A5C8-054B1E04AF42}" srcOrd="0" destOrd="0" parTransId="{580F3054-E4BC-4E98-A865-E23CC6722CD6}" sibTransId="{705FBA1B-D64E-41A5-9616-86FCC1235207}"/>
    <dgm:cxn modelId="{93432A5F-FE84-4C09-A531-8A85033B1EC6}" type="presOf" srcId="{1846353C-EF55-4327-9BA5-12ECA53BA0AD}" destId="{5C93D4A8-D255-427F-B57B-98B29C31C83A}" srcOrd="1" destOrd="0" presId="urn:microsoft.com/office/officeart/2005/8/layout/process3"/>
    <dgm:cxn modelId="{285A1D16-6951-45A7-8614-1B0DE0835AA2}" type="presOf" srcId="{BD78D8C5-E51A-4F16-9070-67A5D8F33E92}" destId="{0661E128-A53F-455A-87BD-279C5ADAFF46}" srcOrd="0" destOrd="0" presId="urn:microsoft.com/office/officeart/2005/8/layout/process3"/>
    <dgm:cxn modelId="{8E4A4A82-C79D-4661-8FED-F5FF8620D96C}" type="presOf" srcId="{0DF09CFE-63E7-446D-A5C8-054B1E04AF42}" destId="{424CB8EC-A702-4C2D-B228-671410AB22B6}" srcOrd="0" destOrd="1" presId="urn:microsoft.com/office/officeart/2005/8/layout/process3"/>
    <dgm:cxn modelId="{2E7122F4-E863-4803-B23B-A8E2D9F0F19F}" type="presOf" srcId="{7C6FB44A-B72A-4B66-A1CC-43EC048AC612}" destId="{34972317-DE2C-46B8-8F7C-02DFA7007C75}" srcOrd="0" destOrd="0" presId="urn:microsoft.com/office/officeart/2005/8/layout/process3"/>
    <dgm:cxn modelId="{2A81E345-A68F-468F-B417-698388D65E9F}" type="presOf" srcId="{7EA3FA8E-FC42-41B1-AE84-1BB13D57FDAC}" destId="{4D42C6DD-335E-4C2C-BCA1-DCD0E72C83D0}" srcOrd="0" destOrd="1" presId="urn:microsoft.com/office/officeart/2005/8/layout/process3"/>
    <dgm:cxn modelId="{0A06F370-7261-4EB4-B353-8EDE2131CD3D}" type="presOf" srcId="{7769835E-C4DD-4F0E-85DE-8D1BDE30BD7D}" destId="{4D42C6DD-335E-4C2C-BCA1-DCD0E72C83D0}" srcOrd="0" destOrd="3" presId="urn:microsoft.com/office/officeart/2005/8/layout/process3"/>
    <dgm:cxn modelId="{2A33A829-F85A-470B-99D4-6202B0D5CC68}" type="presOf" srcId="{0899C43F-3ABF-4138-8719-FAED03715B2F}" destId="{424CB8EC-A702-4C2D-B228-671410AB22B6}" srcOrd="0" destOrd="2" presId="urn:microsoft.com/office/officeart/2005/8/layout/process3"/>
    <dgm:cxn modelId="{F293E12E-4CF5-499D-9D38-8BC103FE99A9}" type="presOf" srcId="{32D0BCB3-3DB2-43B9-A3C1-CC02980D8187}" destId="{44C4AE06-025A-4D1B-9AE1-2C3FA97EB435}" srcOrd="0" destOrd="1" presId="urn:microsoft.com/office/officeart/2005/8/layout/process3"/>
    <dgm:cxn modelId="{FF4BE724-CAA8-4178-A234-7AD93148F6A4}" srcId="{6BDC9191-5DF1-4592-8FDA-AE9F9FAE46D5}" destId="{BD78D8C5-E51A-4F16-9070-67A5D8F33E92}" srcOrd="0" destOrd="0" parTransId="{53A4A814-4168-45EE-9CD6-442A9CE7AC70}" sibTransId="{5BBC1AA9-6448-4C65-B128-51AA671BA900}"/>
    <dgm:cxn modelId="{4FB9DDF0-355E-4426-8267-341E93082C82}" srcId="{7EA3FA8E-FC42-41B1-AE84-1BB13D57FDAC}" destId="{33E1193B-6770-454E-9D16-ADC3FD8D5D93}" srcOrd="0" destOrd="0" parTransId="{2D7C526E-6BB7-4F8F-991D-FFD9A787EF90}" sibTransId="{BAA279A2-637D-4596-8FF9-B9AC06054B74}"/>
    <dgm:cxn modelId="{982803ED-F7FB-4829-8C16-A0B43AD4FC21}" type="presOf" srcId="{D0FF5FE8-672C-4E3F-8DF8-EA87FA4752BE}" destId="{424CB8EC-A702-4C2D-B228-671410AB22B6}" srcOrd="0" destOrd="0" presId="urn:microsoft.com/office/officeart/2005/8/layout/process3"/>
    <dgm:cxn modelId="{1EC8D53F-5642-43FD-BBD9-7F6F30BF7007}" srcId="{7EA3FA8E-FC42-41B1-AE84-1BB13D57FDAC}" destId="{7769835E-C4DD-4F0E-85DE-8D1BDE30BD7D}" srcOrd="1" destOrd="0" parTransId="{BEACBA8E-9B5A-4B5D-BA80-8B6A7ACDD7B7}" sibTransId="{F683CA2A-C049-4C32-8FFE-D0AD6E0DE22D}"/>
    <dgm:cxn modelId="{1EF85969-18BF-4113-80DB-2D779459D78D}" type="presOf" srcId="{5BBC1AA9-6448-4C65-B128-51AA671BA900}" destId="{0655FB05-78E0-4BA9-9B27-29D130D4387A}" srcOrd="0" destOrd="0" presId="urn:microsoft.com/office/officeart/2005/8/layout/process3"/>
    <dgm:cxn modelId="{32133778-8F32-4C6E-9CF7-B587BD0246CA}" srcId="{7C6FB44A-B72A-4B66-A1CC-43EC048AC612}" destId="{7EA3FA8E-FC42-41B1-AE84-1BB13D57FDAC}" srcOrd="1" destOrd="0" parTransId="{10337CEA-B7B9-4BCA-86B8-12046F30136A}" sibTransId="{D4ECE6B5-7BA0-4BC3-A90B-5BE796F1D90A}"/>
    <dgm:cxn modelId="{8462BF6C-255C-4EB7-B9B1-D1509F38FFDF}" srcId="{D0FF5FE8-672C-4E3F-8DF8-EA87FA4752BE}" destId="{EB75128A-BF29-4AC7-88CA-9B7E222DDA81}" srcOrd="2" destOrd="0" parTransId="{FBE9C8FB-9360-4327-A4AE-7BA287934235}" sibTransId="{D5B9EEA0-311C-4AE5-9958-3D341B47B186}"/>
    <dgm:cxn modelId="{DB732CC2-0F82-4C2C-AFE2-0782D530CF80}" type="presOf" srcId="{33E1193B-6770-454E-9D16-ADC3FD8D5D93}" destId="{4D42C6DD-335E-4C2C-BCA1-DCD0E72C83D0}" srcOrd="0" destOrd="2" presId="urn:microsoft.com/office/officeart/2005/8/layout/process3"/>
    <dgm:cxn modelId="{72A62A6A-4E53-4067-9C9B-E52794ED0CF2}" type="presOf" srcId="{B388DA55-CEAE-4C88-A661-2F4AC2B4D197}" destId="{44C4AE06-025A-4D1B-9AE1-2C3FA97EB435}" srcOrd="0" destOrd="2" presId="urn:microsoft.com/office/officeart/2005/8/layout/process3"/>
    <dgm:cxn modelId="{A35D8B19-8288-4433-9325-9B3CE96169EB}" type="presOf" srcId="{7C6FB44A-B72A-4B66-A1CC-43EC048AC612}" destId="{F1C9BBBF-2083-42F6-9437-980F77E05B3B}" srcOrd="1" destOrd="0" presId="urn:microsoft.com/office/officeart/2005/8/layout/process3"/>
    <dgm:cxn modelId="{2551B277-2FD8-4AE9-A769-37A058C65051}" type="presOf" srcId="{0F407D60-22AC-49D3-AF4B-CB60E4365A48}" destId="{ECAD5F97-B8BA-4910-8838-C6610E579055}" srcOrd="1" destOrd="0" presId="urn:microsoft.com/office/officeart/2005/8/layout/process3"/>
    <dgm:cxn modelId="{8BD2E455-37D5-4B50-8470-1429C4281E8A}" type="presOf" srcId="{BD78D8C5-E51A-4F16-9070-67A5D8F33E92}" destId="{3D08127A-FA52-48E3-9342-3B61AD0493F2}" srcOrd="1" destOrd="0" presId="urn:microsoft.com/office/officeart/2005/8/layout/process3"/>
    <dgm:cxn modelId="{23DE3146-F0D6-406A-B51C-61D8E2A398F0}" srcId="{2861691E-CD44-48BE-88DA-6BA045266098}" destId="{32D0BCB3-3DB2-43B9-A3C1-CC02980D8187}" srcOrd="1" destOrd="0" parTransId="{A6AD4181-6249-4E4E-BF68-CB3B7A6F2256}" sibTransId="{F581BE63-BB64-4C5C-8ACE-EBEC45BA4E02}"/>
    <dgm:cxn modelId="{29BBD9C7-2E95-4489-A5D0-02329799710D}" type="presOf" srcId="{0F407D60-22AC-49D3-AF4B-CB60E4365A48}" destId="{10E29EF6-C566-417B-864E-0289AA526DF6}" srcOrd="0" destOrd="0" presId="urn:microsoft.com/office/officeart/2005/8/layout/process3"/>
    <dgm:cxn modelId="{297C065B-2F15-4EF0-B18E-53957E745353}" type="presOf" srcId="{5BBC1AA9-6448-4C65-B128-51AA671BA900}" destId="{32B33C85-FA52-4BBC-A7F4-387159895C41}" srcOrd="1" destOrd="0" presId="urn:microsoft.com/office/officeart/2005/8/layout/process3"/>
    <dgm:cxn modelId="{733092B9-851C-4BA4-ABF7-44095BF85400}" type="presParOf" srcId="{EB0A5F86-10DD-4421-B36A-E3045B5358DD}" destId="{76EFD689-D784-4478-85CF-FD896774231D}" srcOrd="0" destOrd="0" presId="urn:microsoft.com/office/officeart/2005/8/layout/process3"/>
    <dgm:cxn modelId="{57E6EB2C-84AB-452E-A184-BA419D454E58}" type="presParOf" srcId="{76EFD689-D784-4478-85CF-FD896774231D}" destId="{0661E128-A53F-455A-87BD-279C5ADAFF46}" srcOrd="0" destOrd="0" presId="urn:microsoft.com/office/officeart/2005/8/layout/process3"/>
    <dgm:cxn modelId="{1BE8838E-78DF-434A-A999-F95DF9AE70CC}" type="presParOf" srcId="{76EFD689-D784-4478-85CF-FD896774231D}" destId="{3D08127A-FA52-48E3-9342-3B61AD0493F2}" srcOrd="1" destOrd="0" presId="urn:microsoft.com/office/officeart/2005/8/layout/process3"/>
    <dgm:cxn modelId="{28FA0390-3073-49B1-BE2B-3C71EF40ACE1}" type="presParOf" srcId="{76EFD689-D784-4478-85CF-FD896774231D}" destId="{8487420C-015D-468B-B221-6016F3CA5E37}" srcOrd="2" destOrd="0" presId="urn:microsoft.com/office/officeart/2005/8/layout/process3"/>
    <dgm:cxn modelId="{BE9CA4FA-24C3-4EB1-8EBE-7B108A9F4197}" type="presParOf" srcId="{EB0A5F86-10DD-4421-B36A-E3045B5358DD}" destId="{0655FB05-78E0-4BA9-9B27-29D130D4387A}" srcOrd="1" destOrd="0" presId="urn:microsoft.com/office/officeart/2005/8/layout/process3"/>
    <dgm:cxn modelId="{7C6B080C-3EFA-45B3-9649-A6341A63FDA0}" type="presParOf" srcId="{0655FB05-78E0-4BA9-9B27-29D130D4387A}" destId="{32B33C85-FA52-4BBC-A7F4-387159895C41}" srcOrd="0" destOrd="0" presId="urn:microsoft.com/office/officeart/2005/8/layout/process3"/>
    <dgm:cxn modelId="{848C4DC5-2D3F-4186-B0B3-FDE41CB435AE}" type="presParOf" srcId="{EB0A5F86-10DD-4421-B36A-E3045B5358DD}" destId="{AC2843A0-DEB7-4C11-8AFA-AF1B1E2B9937}" srcOrd="2" destOrd="0" presId="urn:microsoft.com/office/officeart/2005/8/layout/process3"/>
    <dgm:cxn modelId="{DC2831C8-F00F-48C5-8C61-3BD6FE8EBC61}" type="presParOf" srcId="{AC2843A0-DEB7-4C11-8AFA-AF1B1E2B9937}" destId="{34972317-DE2C-46B8-8F7C-02DFA7007C75}" srcOrd="0" destOrd="0" presId="urn:microsoft.com/office/officeart/2005/8/layout/process3"/>
    <dgm:cxn modelId="{6400BEB1-2BFA-416F-B08E-12A3164CC587}" type="presParOf" srcId="{AC2843A0-DEB7-4C11-8AFA-AF1B1E2B9937}" destId="{F1C9BBBF-2083-42F6-9437-980F77E05B3B}" srcOrd="1" destOrd="0" presId="urn:microsoft.com/office/officeart/2005/8/layout/process3"/>
    <dgm:cxn modelId="{3EF06AF0-0BE7-483E-AC65-42420E7915AE}" type="presParOf" srcId="{AC2843A0-DEB7-4C11-8AFA-AF1B1E2B9937}" destId="{4D42C6DD-335E-4C2C-BCA1-DCD0E72C83D0}" srcOrd="2" destOrd="0" presId="urn:microsoft.com/office/officeart/2005/8/layout/process3"/>
    <dgm:cxn modelId="{4D053440-5714-4789-9059-DDF8D2B015EF}" type="presParOf" srcId="{EB0A5F86-10DD-4421-B36A-E3045B5358DD}" destId="{9901893B-D8C0-429F-A658-826C0F3ACA35}" srcOrd="3" destOrd="0" presId="urn:microsoft.com/office/officeart/2005/8/layout/process3"/>
    <dgm:cxn modelId="{00F6A287-D780-4E4C-978E-F05D9C95F2C8}" type="presParOf" srcId="{9901893B-D8C0-429F-A658-826C0F3ACA35}" destId="{1E21A7C7-0103-494B-B651-160C30967592}" srcOrd="0" destOrd="0" presId="urn:microsoft.com/office/officeart/2005/8/layout/process3"/>
    <dgm:cxn modelId="{0FC3DDEC-6C34-4B6F-BCE1-6DB808883265}" type="presParOf" srcId="{EB0A5F86-10DD-4421-B36A-E3045B5358DD}" destId="{0661394B-D1EA-41C5-9C46-6B9FF7AE9C19}" srcOrd="4" destOrd="0" presId="urn:microsoft.com/office/officeart/2005/8/layout/process3"/>
    <dgm:cxn modelId="{8FCD1FE5-D23B-43D5-A0F1-1374B2C7F988}" type="presParOf" srcId="{0661394B-D1EA-41C5-9C46-6B9FF7AE9C19}" destId="{10E29EF6-C566-417B-864E-0289AA526DF6}" srcOrd="0" destOrd="0" presId="urn:microsoft.com/office/officeart/2005/8/layout/process3"/>
    <dgm:cxn modelId="{B70457D5-3D51-4690-B5C4-A037191A9AD1}" type="presParOf" srcId="{0661394B-D1EA-41C5-9C46-6B9FF7AE9C19}" destId="{ECAD5F97-B8BA-4910-8838-C6610E579055}" srcOrd="1" destOrd="0" presId="urn:microsoft.com/office/officeart/2005/8/layout/process3"/>
    <dgm:cxn modelId="{55D2C06C-8BB0-44B5-8FD7-602298153010}" type="presParOf" srcId="{0661394B-D1EA-41C5-9C46-6B9FF7AE9C19}" destId="{424CB8EC-A702-4C2D-B228-671410AB22B6}" srcOrd="2" destOrd="0" presId="urn:microsoft.com/office/officeart/2005/8/layout/process3"/>
    <dgm:cxn modelId="{0DAE9E42-3E07-4614-919C-27A387E0784E}" type="presParOf" srcId="{EB0A5F86-10DD-4421-B36A-E3045B5358DD}" destId="{F3B97987-152A-4A26-BB9B-5D2B94E87490}" srcOrd="5" destOrd="0" presId="urn:microsoft.com/office/officeart/2005/8/layout/process3"/>
    <dgm:cxn modelId="{8309330F-EB18-4A1C-8869-D8F9F2953E40}" type="presParOf" srcId="{F3B97987-152A-4A26-BB9B-5D2B94E87490}" destId="{5C93D4A8-D255-427F-B57B-98B29C31C83A}" srcOrd="0" destOrd="0" presId="urn:microsoft.com/office/officeart/2005/8/layout/process3"/>
    <dgm:cxn modelId="{1487D03B-B6AA-4909-994A-45A422436306}" type="presParOf" srcId="{EB0A5F86-10DD-4421-B36A-E3045B5358DD}" destId="{4396AA82-B7D6-41F9-8662-923FFF4119D5}" srcOrd="6" destOrd="0" presId="urn:microsoft.com/office/officeart/2005/8/layout/process3"/>
    <dgm:cxn modelId="{0B1E11E2-BE04-4F59-96AD-4B3A02369C57}" type="presParOf" srcId="{4396AA82-B7D6-41F9-8662-923FFF4119D5}" destId="{CBC7C1D4-68B8-4C9F-B85D-B2F0B4C2BD17}" srcOrd="0" destOrd="0" presId="urn:microsoft.com/office/officeart/2005/8/layout/process3"/>
    <dgm:cxn modelId="{B958EBEA-9F46-4275-BC92-A74DB5225534}" type="presParOf" srcId="{4396AA82-B7D6-41F9-8662-923FFF4119D5}" destId="{E6043DD8-9F78-403C-86B9-C8D83432B8EF}" srcOrd="1" destOrd="0" presId="urn:microsoft.com/office/officeart/2005/8/layout/process3"/>
    <dgm:cxn modelId="{9D52B86A-B84D-401A-808E-B34C643823EB}" type="presParOf" srcId="{4396AA82-B7D6-41F9-8662-923FFF4119D5}" destId="{44C4AE06-025A-4D1B-9AE1-2C3FA97EB435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0D828B-E86B-4945-BEEB-9694197818C7}">
      <dsp:nvSpPr>
        <dsp:cNvPr id="0" name=""/>
        <dsp:cNvSpPr/>
      </dsp:nvSpPr>
      <dsp:spPr>
        <a:xfrm>
          <a:off x="5107556" y="378353"/>
          <a:ext cx="2232737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Unlimited need in society.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Divergent demands of stakeholders, participants, funders.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Lack of alignment/shared understanding of the organisation’s purpose.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Changes in the organisation and the external landscape.</a:t>
          </a:r>
          <a:endParaRPr lang="en-AU" sz="1200" kern="1200" dirty="0"/>
        </a:p>
      </dsp:txBody>
      <dsp:txXfrm>
        <a:off x="5107556" y="378353"/>
        <a:ext cx="2232737" cy="1926600"/>
      </dsp:txXfrm>
    </dsp:sp>
    <dsp:sp modelId="{ECA677F8-91B8-4D59-B922-C1B992EAF66A}">
      <dsp:nvSpPr>
        <dsp:cNvPr id="0" name=""/>
        <dsp:cNvSpPr/>
      </dsp:nvSpPr>
      <dsp:spPr>
        <a:xfrm>
          <a:off x="2326445" y="-612"/>
          <a:ext cx="4555079" cy="4555079"/>
        </a:xfrm>
        <a:prstGeom prst="circularArrow">
          <a:avLst>
            <a:gd name="adj1" fmla="val 8248"/>
            <a:gd name="adj2" fmla="val 576048"/>
            <a:gd name="adj3" fmla="val 2964170"/>
            <a:gd name="adj4" fmla="val 51512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FD6E2A-0AE6-48CF-9B35-61DFCE612369}">
      <dsp:nvSpPr>
        <dsp:cNvPr id="0" name=""/>
        <dsp:cNvSpPr/>
      </dsp:nvSpPr>
      <dsp:spPr>
        <a:xfrm>
          <a:off x="3640685" y="3184171"/>
          <a:ext cx="1926600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Organisations try to become all things to all people and diversify.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Lose sight of their original purpose.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Tailor their programs to what they perceive the funders want or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Create new programs and lose focus.</a:t>
          </a:r>
          <a:endParaRPr lang="en-AU" sz="1200" kern="1200" dirty="0"/>
        </a:p>
      </dsp:txBody>
      <dsp:txXfrm>
        <a:off x="3640685" y="3184171"/>
        <a:ext cx="1926600" cy="1926600"/>
      </dsp:txXfrm>
    </dsp:sp>
    <dsp:sp modelId="{51B44244-6B2A-451C-92D6-A0E8D438C5BC}">
      <dsp:nvSpPr>
        <dsp:cNvPr id="0" name=""/>
        <dsp:cNvSpPr/>
      </dsp:nvSpPr>
      <dsp:spPr>
        <a:xfrm>
          <a:off x="2326445" y="-612"/>
          <a:ext cx="4555079" cy="4555079"/>
        </a:xfrm>
        <a:prstGeom prst="circularArrow">
          <a:avLst>
            <a:gd name="adj1" fmla="val 8248"/>
            <a:gd name="adj2" fmla="val 576048"/>
            <a:gd name="adj3" fmla="val 10172440"/>
            <a:gd name="adj4" fmla="val 7259782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0130C4-3CAB-45D6-9586-D3E7395A3D99}">
      <dsp:nvSpPr>
        <dsp:cNvPr id="0" name=""/>
        <dsp:cNvSpPr/>
      </dsp:nvSpPr>
      <dsp:spPr>
        <a:xfrm>
          <a:off x="2020745" y="378353"/>
          <a:ext cx="1926600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Organisations are not seeing the results they expected leads  to disappointment and frustration.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Staff suffer burn out as they try to manage so many programs with often disappointing results.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Difficult to tell a clear and compelling story to funders  so less funds available.</a:t>
          </a:r>
          <a:endParaRPr lang="en-AU" sz="1200" kern="1200" dirty="0"/>
        </a:p>
      </dsp:txBody>
      <dsp:txXfrm>
        <a:off x="2020745" y="378353"/>
        <a:ext cx="1926600" cy="1926600"/>
      </dsp:txXfrm>
    </dsp:sp>
    <dsp:sp modelId="{7E19D091-BA83-46E2-9881-17294323BE6F}">
      <dsp:nvSpPr>
        <dsp:cNvPr id="0" name=""/>
        <dsp:cNvSpPr/>
      </dsp:nvSpPr>
      <dsp:spPr>
        <a:xfrm>
          <a:off x="2326445" y="-612"/>
          <a:ext cx="4555079" cy="4555079"/>
        </a:xfrm>
        <a:prstGeom prst="circularArrow">
          <a:avLst>
            <a:gd name="adj1" fmla="val 8248"/>
            <a:gd name="adj2" fmla="val 576048"/>
            <a:gd name="adj3" fmla="val 16560990"/>
            <a:gd name="adj4" fmla="val 14966937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0D828B-E86B-4945-BEEB-9694197818C7}">
      <dsp:nvSpPr>
        <dsp:cNvPr id="0" name=""/>
        <dsp:cNvSpPr/>
      </dsp:nvSpPr>
      <dsp:spPr>
        <a:xfrm>
          <a:off x="5337159" y="378353"/>
          <a:ext cx="1926600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Organisations are not seeing the results they expected leads  to disappointment and frustration.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Staff suffer burn out as they try to manage so many programs with often disappointing results.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Difficult to tell a clear and compelling story to funders  so less funds available.</a:t>
          </a:r>
          <a:endParaRPr lang="en-AU" sz="1100" kern="1200" dirty="0"/>
        </a:p>
      </dsp:txBody>
      <dsp:txXfrm>
        <a:off x="5337159" y="378353"/>
        <a:ext cx="1926600" cy="1926600"/>
      </dsp:txXfrm>
    </dsp:sp>
    <dsp:sp modelId="{ECA677F8-91B8-4D59-B922-C1B992EAF66A}">
      <dsp:nvSpPr>
        <dsp:cNvPr id="0" name=""/>
        <dsp:cNvSpPr/>
      </dsp:nvSpPr>
      <dsp:spPr>
        <a:xfrm>
          <a:off x="2402980" y="-612"/>
          <a:ext cx="4555079" cy="4555079"/>
        </a:xfrm>
        <a:prstGeom prst="circularArrow">
          <a:avLst>
            <a:gd name="adj1" fmla="val 8248"/>
            <a:gd name="adj2" fmla="val 576048"/>
            <a:gd name="adj3" fmla="val 2964170"/>
            <a:gd name="adj4" fmla="val 51512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FF319-80C2-4396-B439-8E3FC03CD02A}">
      <dsp:nvSpPr>
        <dsp:cNvPr id="0" name=""/>
        <dsp:cNvSpPr/>
      </dsp:nvSpPr>
      <dsp:spPr>
        <a:xfrm>
          <a:off x="3717219" y="3184171"/>
          <a:ext cx="1926600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Unlimited need in society.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Divergent demands of stakeholders, participants, funders.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Lack of alignment/shared understanding of the organisation’s purpose.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Changes in the organisation and the external landscape.</a:t>
          </a:r>
          <a:endParaRPr lang="en-AU" sz="1100" kern="1200" dirty="0"/>
        </a:p>
      </dsp:txBody>
      <dsp:txXfrm>
        <a:off x="3717219" y="3184171"/>
        <a:ext cx="1926600" cy="1926600"/>
      </dsp:txXfrm>
    </dsp:sp>
    <dsp:sp modelId="{FA8F8803-5972-444A-A4FB-21C9C9394C00}">
      <dsp:nvSpPr>
        <dsp:cNvPr id="0" name=""/>
        <dsp:cNvSpPr/>
      </dsp:nvSpPr>
      <dsp:spPr>
        <a:xfrm>
          <a:off x="2402980" y="-612"/>
          <a:ext cx="4555079" cy="4555079"/>
        </a:xfrm>
        <a:prstGeom prst="circularArrow">
          <a:avLst>
            <a:gd name="adj1" fmla="val 8248"/>
            <a:gd name="adj2" fmla="val 576048"/>
            <a:gd name="adj3" fmla="val 10172440"/>
            <a:gd name="adj4" fmla="val 7259782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FD6E2A-0AE6-48CF-9B35-61DFCE612369}">
      <dsp:nvSpPr>
        <dsp:cNvPr id="0" name=""/>
        <dsp:cNvSpPr/>
      </dsp:nvSpPr>
      <dsp:spPr>
        <a:xfrm>
          <a:off x="2097279" y="378353"/>
          <a:ext cx="1926600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Organisations try to become all things to all people and diversify.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Lose sight of their original purpose. 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Tailor their programs to what they perceive the funders want or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100" kern="1200" dirty="0" smtClean="0"/>
            <a:t>Create new programs and lose focus.</a:t>
          </a:r>
          <a:endParaRPr lang="en-AU" sz="1100" kern="1200" dirty="0"/>
        </a:p>
      </dsp:txBody>
      <dsp:txXfrm>
        <a:off x="2097279" y="378353"/>
        <a:ext cx="1926600" cy="1926600"/>
      </dsp:txXfrm>
    </dsp:sp>
    <dsp:sp modelId="{51B44244-6B2A-451C-92D6-A0E8D438C5BC}">
      <dsp:nvSpPr>
        <dsp:cNvPr id="0" name=""/>
        <dsp:cNvSpPr/>
      </dsp:nvSpPr>
      <dsp:spPr>
        <a:xfrm>
          <a:off x="2402980" y="-612"/>
          <a:ext cx="4555079" cy="4555079"/>
        </a:xfrm>
        <a:prstGeom prst="circularArrow">
          <a:avLst>
            <a:gd name="adj1" fmla="val 8248"/>
            <a:gd name="adj2" fmla="val 576048"/>
            <a:gd name="adj3" fmla="val 16857014"/>
            <a:gd name="adj4" fmla="val 14966937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0D828B-E86B-4945-BEEB-9694197818C7}">
      <dsp:nvSpPr>
        <dsp:cNvPr id="0" name=""/>
        <dsp:cNvSpPr/>
      </dsp:nvSpPr>
      <dsp:spPr>
        <a:xfrm>
          <a:off x="4678849" y="378353"/>
          <a:ext cx="2889862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Organisations</a:t>
          </a:r>
          <a:r>
            <a:rPr lang="en-AU" sz="1200" b="1" kern="1200" dirty="0" smtClean="0"/>
            <a:t> </a:t>
          </a:r>
          <a:r>
            <a:rPr lang="en-AU" sz="1200" b="0" kern="1200" dirty="0" smtClean="0"/>
            <a:t>give up trying to measure anything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OR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they only measure those things they perceive to be easy to measure which may not be the ones they should be measuring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OR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They attempt to measure everything and therefore do not measure anything well</a:t>
          </a:r>
          <a:endParaRPr lang="en-AU" sz="1200" kern="1200" dirty="0"/>
        </a:p>
      </dsp:txBody>
      <dsp:txXfrm>
        <a:off x="4678849" y="378353"/>
        <a:ext cx="2889862" cy="1926600"/>
      </dsp:txXfrm>
    </dsp:sp>
    <dsp:sp modelId="{ECA677F8-91B8-4D59-B922-C1B992EAF66A}">
      <dsp:nvSpPr>
        <dsp:cNvPr id="0" name=""/>
        <dsp:cNvSpPr/>
      </dsp:nvSpPr>
      <dsp:spPr>
        <a:xfrm>
          <a:off x="2226301" y="-612"/>
          <a:ext cx="4555079" cy="4555079"/>
        </a:xfrm>
        <a:prstGeom prst="circularArrow">
          <a:avLst>
            <a:gd name="adj1" fmla="val 8248"/>
            <a:gd name="adj2" fmla="val 576048"/>
            <a:gd name="adj3" fmla="val 2633626"/>
            <a:gd name="adj4" fmla="val 51512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FF319-80C2-4396-B439-8E3FC03CD02A}">
      <dsp:nvSpPr>
        <dsp:cNvPr id="0" name=""/>
        <dsp:cNvSpPr/>
      </dsp:nvSpPr>
      <dsp:spPr>
        <a:xfrm>
          <a:off x="3391055" y="3184171"/>
          <a:ext cx="2225570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Organisations are unable to evaluate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They end up with a less than compelling story to tell their funders or stakeholders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Evidence they do use may appear to be nebulous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Miss out on the opportunity to improve on what they are doing</a:t>
          </a:r>
          <a:endParaRPr lang="en-AU" sz="1200" kern="1200" dirty="0"/>
        </a:p>
      </dsp:txBody>
      <dsp:txXfrm>
        <a:off x="3391055" y="3184171"/>
        <a:ext cx="2225570" cy="1926600"/>
      </dsp:txXfrm>
    </dsp:sp>
    <dsp:sp modelId="{FA8F8803-5972-444A-A4FB-21C9C9394C00}">
      <dsp:nvSpPr>
        <dsp:cNvPr id="0" name=""/>
        <dsp:cNvSpPr/>
      </dsp:nvSpPr>
      <dsp:spPr>
        <a:xfrm>
          <a:off x="2226301" y="-612"/>
          <a:ext cx="4555079" cy="4555079"/>
        </a:xfrm>
        <a:prstGeom prst="circularArrow">
          <a:avLst>
            <a:gd name="adj1" fmla="val 8248"/>
            <a:gd name="adj2" fmla="val 576048"/>
            <a:gd name="adj3" fmla="val 10172440"/>
            <a:gd name="adj4" fmla="val 7590325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FD6E2A-0AE6-48CF-9B35-61DFCE612369}">
      <dsp:nvSpPr>
        <dsp:cNvPr id="0" name=""/>
        <dsp:cNvSpPr/>
      </dsp:nvSpPr>
      <dsp:spPr>
        <a:xfrm>
          <a:off x="1792327" y="378353"/>
          <a:ext cx="2183146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Outcomes are often intangible &amp; long term.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Attribution to other programs/events.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Unlike the for profit sector there are no consistent or prescribed measures.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Existing methods may be misdirected or overly complex</a:t>
          </a:r>
          <a:endParaRPr lang="en-AU" sz="1200" kern="1200" dirty="0"/>
        </a:p>
      </dsp:txBody>
      <dsp:txXfrm>
        <a:off x="1792327" y="378353"/>
        <a:ext cx="2183146" cy="1926600"/>
      </dsp:txXfrm>
    </dsp:sp>
    <dsp:sp modelId="{51B44244-6B2A-451C-92D6-A0E8D438C5BC}">
      <dsp:nvSpPr>
        <dsp:cNvPr id="0" name=""/>
        <dsp:cNvSpPr/>
      </dsp:nvSpPr>
      <dsp:spPr>
        <a:xfrm>
          <a:off x="2226301" y="-612"/>
          <a:ext cx="4555079" cy="4555079"/>
        </a:xfrm>
        <a:prstGeom prst="circularArrow">
          <a:avLst>
            <a:gd name="adj1" fmla="val 8248"/>
            <a:gd name="adj2" fmla="val 576048"/>
            <a:gd name="adj3" fmla="val 15946059"/>
            <a:gd name="adj4" fmla="val 15215552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10D828B-E86B-4945-BEEB-9694197818C7}">
      <dsp:nvSpPr>
        <dsp:cNvPr id="0" name=""/>
        <dsp:cNvSpPr/>
      </dsp:nvSpPr>
      <dsp:spPr>
        <a:xfrm>
          <a:off x="4678849" y="378353"/>
          <a:ext cx="2889862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Organisations</a:t>
          </a:r>
          <a:r>
            <a:rPr lang="en-AU" sz="1200" b="1" kern="1200" dirty="0" smtClean="0"/>
            <a:t> </a:t>
          </a:r>
          <a:r>
            <a:rPr lang="en-AU" sz="1200" b="0" kern="1200" dirty="0" smtClean="0"/>
            <a:t>give up trying to measure anything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OR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they only measure those things they perceive to be easy to measure which may not be the ones they should be measuring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OR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b="0" kern="1200" dirty="0" smtClean="0"/>
            <a:t>They attempt to measure everything and therefore do not measure anything well</a:t>
          </a:r>
          <a:endParaRPr lang="en-AU" sz="1200" kern="1200" dirty="0"/>
        </a:p>
      </dsp:txBody>
      <dsp:txXfrm>
        <a:off x="4678849" y="378353"/>
        <a:ext cx="2889862" cy="1926600"/>
      </dsp:txXfrm>
    </dsp:sp>
    <dsp:sp modelId="{ECA677F8-91B8-4D59-B922-C1B992EAF66A}">
      <dsp:nvSpPr>
        <dsp:cNvPr id="0" name=""/>
        <dsp:cNvSpPr/>
      </dsp:nvSpPr>
      <dsp:spPr>
        <a:xfrm>
          <a:off x="2226301" y="-612"/>
          <a:ext cx="4555079" cy="4555079"/>
        </a:xfrm>
        <a:prstGeom prst="circularArrow">
          <a:avLst>
            <a:gd name="adj1" fmla="val 8248"/>
            <a:gd name="adj2" fmla="val 576048"/>
            <a:gd name="adj3" fmla="val 2633626"/>
            <a:gd name="adj4" fmla="val 51512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FF319-80C2-4396-B439-8E3FC03CD02A}">
      <dsp:nvSpPr>
        <dsp:cNvPr id="0" name=""/>
        <dsp:cNvSpPr/>
      </dsp:nvSpPr>
      <dsp:spPr>
        <a:xfrm>
          <a:off x="3391055" y="3184171"/>
          <a:ext cx="2225570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Organisations are unable to evaluate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They end up with a less than compelling story to tell their funders or stakeholders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Evidence they do use may appear to be nebulous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Miss out on the opportunity to improve on what they are doing</a:t>
          </a:r>
          <a:endParaRPr lang="en-AU" sz="1200" kern="1200" dirty="0"/>
        </a:p>
      </dsp:txBody>
      <dsp:txXfrm>
        <a:off x="3391055" y="3184171"/>
        <a:ext cx="2225570" cy="1926600"/>
      </dsp:txXfrm>
    </dsp:sp>
    <dsp:sp modelId="{FA8F8803-5972-444A-A4FB-21C9C9394C00}">
      <dsp:nvSpPr>
        <dsp:cNvPr id="0" name=""/>
        <dsp:cNvSpPr/>
      </dsp:nvSpPr>
      <dsp:spPr>
        <a:xfrm>
          <a:off x="2226301" y="-612"/>
          <a:ext cx="4555079" cy="4555079"/>
        </a:xfrm>
        <a:prstGeom prst="circularArrow">
          <a:avLst>
            <a:gd name="adj1" fmla="val 8248"/>
            <a:gd name="adj2" fmla="val 576048"/>
            <a:gd name="adj3" fmla="val 10172440"/>
            <a:gd name="adj4" fmla="val 7590325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FD6E2A-0AE6-48CF-9B35-61DFCE612369}">
      <dsp:nvSpPr>
        <dsp:cNvPr id="0" name=""/>
        <dsp:cNvSpPr/>
      </dsp:nvSpPr>
      <dsp:spPr>
        <a:xfrm>
          <a:off x="1792327" y="378353"/>
          <a:ext cx="2183146" cy="19266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Outcomes are often intangible &amp; long term.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Attribution to other programs/events.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Unlike the for profit sector there are no consistent or prescribed measures.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200" kern="1200" dirty="0" smtClean="0"/>
            <a:t>Existing methods may be misdirected or overly complex</a:t>
          </a:r>
          <a:endParaRPr lang="en-AU" sz="1200" kern="1200" dirty="0"/>
        </a:p>
      </dsp:txBody>
      <dsp:txXfrm>
        <a:off x="1792327" y="378353"/>
        <a:ext cx="2183146" cy="1926600"/>
      </dsp:txXfrm>
    </dsp:sp>
    <dsp:sp modelId="{51B44244-6B2A-451C-92D6-A0E8D438C5BC}">
      <dsp:nvSpPr>
        <dsp:cNvPr id="0" name=""/>
        <dsp:cNvSpPr/>
      </dsp:nvSpPr>
      <dsp:spPr>
        <a:xfrm>
          <a:off x="2226301" y="-612"/>
          <a:ext cx="4555079" cy="4555079"/>
        </a:xfrm>
        <a:prstGeom prst="circularArrow">
          <a:avLst>
            <a:gd name="adj1" fmla="val 8248"/>
            <a:gd name="adj2" fmla="val 576048"/>
            <a:gd name="adj3" fmla="val 15946059"/>
            <a:gd name="adj4" fmla="val 15215552"/>
            <a:gd name="adj5" fmla="val 9622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08127A-FA52-48E3-9342-3B61AD0493F2}">
      <dsp:nvSpPr>
        <dsp:cNvPr id="0" name=""/>
        <dsp:cNvSpPr/>
      </dsp:nvSpPr>
      <dsp:spPr>
        <a:xfrm>
          <a:off x="1188" y="559648"/>
          <a:ext cx="1493801" cy="280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Problem</a:t>
          </a:r>
          <a:endParaRPr lang="en-AU" sz="1400" b="1" kern="1200" dirty="0"/>
        </a:p>
      </dsp:txBody>
      <dsp:txXfrm>
        <a:off x="1188" y="559648"/>
        <a:ext cx="1493801" cy="597520"/>
      </dsp:txXfrm>
    </dsp:sp>
    <dsp:sp modelId="{8487420C-015D-468B-B221-6016F3CA5E37}">
      <dsp:nvSpPr>
        <dsp:cNvPr id="0" name=""/>
        <dsp:cNvSpPr/>
      </dsp:nvSpPr>
      <dsp:spPr>
        <a:xfrm>
          <a:off x="307148" y="1157168"/>
          <a:ext cx="1493801" cy="3744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No compelling value proposition</a:t>
          </a:r>
          <a:endParaRPr lang="en-A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Lack of clarity around purpose</a:t>
          </a:r>
          <a:endParaRPr lang="en-AU" sz="1400" kern="1200" dirty="0"/>
        </a:p>
      </dsp:txBody>
      <dsp:txXfrm>
        <a:off x="307148" y="1157168"/>
        <a:ext cx="1493801" cy="3744000"/>
      </dsp:txXfrm>
    </dsp:sp>
    <dsp:sp modelId="{0655FB05-78E0-4BA9-9B27-29D130D4387A}">
      <dsp:nvSpPr>
        <dsp:cNvPr id="0" name=""/>
        <dsp:cNvSpPr/>
      </dsp:nvSpPr>
      <dsp:spPr>
        <a:xfrm>
          <a:off x="1721444" y="672451"/>
          <a:ext cx="480084" cy="371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1721444" y="672451"/>
        <a:ext cx="480084" cy="371913"/>
      </dsp:txXfrm>
    </dsp:sp>
    <dsp:sp modelId="{9AD75E68-A29F-479B-9D2B-F9E6252625FC}">
      <dsp:nvSpPr>
        <dsp:cNvPr id="0" name=""/>
        <dsp:cNvSpPr/>
      </dsp:nvSpPr>
      <dsp:spPr>
        <a:xfrm>
          <a:off x="2400809" y="559648"/>
          <a:ext cx="1493801" cy="280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they did</a:t>
          </a:r>
          <a:endParaRPr lang="en-AU" sz="1400" b="1" kern="1200" dirty="0"/>
        </a:p>
      </dsp:txBody>
      <dsp:txXfrm>
        <a:off x="2400809" y="559648"/>
        <a:ext cx="1493801" cy="597520"/>
      </dsp:txXfrm>
    </dsp:sp>
    <dsp:sp modelId="{C8588A20-83CC-4713-ACAD-E0ACCB2BF11A}">
      <dsp:nvSpPr>
        <dsp:cNvPr id="0" name=""/>
        <dsp:cNvSpPr/>
      </dsp:nvSpPr>
      <dsp:spPr>
        <a:xfrm>
          <a:off x="2706768" y="1157168"/>
          <a:ext cx="1493801" cy="3744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Mapped their programs</a:t>
          </a:r>
          <a:endParaRPr lang="en-A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Defined their purpose</a:t>
          </a:r>
          <a:endParaRPr lang="en-A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Prioritised</a:t>
          </a:r>
          <a:endParaRPr lang="en-AU" sz="1400" kern="1200" dirty="0"/>
        </a:p>
      </dsp:txBody>
      <dsp:txXfrm>
        <a:off x="2706768" y="1157168"/>
        <a:ext cx="1493801" cy="3744000"/>
      </dsp:txXfrm>
    </dsp:sp>
    <dsp:sp modelId="{6EDA0704-7D20-4C8C-96B0-EA81E81A1055}">
      <dsp:nvSpPr>
        <dsp:cNvPr id="0" name=""/>
        <dsp:cNvSpPr/>
      </dsp:nvSpPr>
      <dsp:spPr>
        <a:xfrm>
          <a:off x="4121065" y="672451"/>
          <a:ext cx="480084" cy="371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4121065" y="672451"/>
        <a:ext cx="480084" cy="371913"/>
      </dsp:txXfrm>
    </dsp:sp>
    <dsp:sp modelId="{AB6DC7F5-5CCE-48FD-9E43-CFBDB0C62657}">
      <dsp:nvSpPr>
        <dsp:cNvPr id="0" name=""/>
        <dsp:cNvSpPr/>
      </dsp:nvSpPr>
      <dsp:spPr>
        <a:xfrm>
          <a:off x="4800430" y="559648"/>
          <a:ext cx="1493801" cy="280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did they conclude?</a:t>
          </a:r>
          <a:endParaRPr lang="en-AU" sz="1400" b="1" kern="1200" dirty="0"/>
        </a:p>
      </dsp:txBody>
      <dsp:txXfrm>
        <a:off x="4800430" y="559648"/>
        <a:ext cx="1493801" cy="597520"/>
      </dsp:txXfrm>
    </dsp:sp>
    <dsp:sp modelId="{CDB4A8C4-8D0A-40DE-9992-41A921897DF1}">
      <dsp:nvSpPr>
        <dsp:cNvPr id="0" name=""/>
        <dsp:cNvSpPr/>
      </dsp:nvSpPr>
      <dsp:spPr>
        <a:xfrm>
          <a:off x="5106389" y="1157168"/>
          <a:ext cx="1493801" cy="3744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Had a strong program logic: LT unemployed men become employed - become role models</a:t>
          </a:r>
          <a:endParaRPr lang="en-A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Simple outcomes (clear golden thread)</a:t>
          </a:r>
          <a:endParaRPr lang="en-A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smtClean="0"/>
            <a:t>Supported </a:t>
          </a:r>
          <a:r>
            <a:rPr lang="en-AU" sz="1400" kern="1200" dirty="0" smtClean="0"/>
            <a:t>by indirect indicators – increased confidence</a:t>
          </a:r>
          <a:endParaRPr lang="en-AU" sz="1400" kern="1200" dirty="0"/>
        </a:p>
      </dsp:txBody>
      <dsp:txXfrm>
        <a:off x="5106389" y="1157168"/>
        <a:ext cx="1493801" cy="3744000"/>
      </dsp:txXfrm>
    </dsp:sp>
    <dsp:sp modelId="{C3DC3525-BFB2-45A5-A0BD-CA0F7E21A917}">
      <dsp:nvSpPr>
        <dsp:cNvPr id="0" name=""/>
        <dsp:cNvSpPr/>
      </dsp:nvSpPr>
      <dsp:spPr>
        <a:xfrm>
          <a:off x="6520686" y="672451"/>
          <a:ext cx="480084" cy="371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6520686" y="672451"/>
        <a:ext cx="480084" cy="371913"/>
      </dsp:txXfrm>
    </dsp:sp>
    <dsp:sp modelId="{DA4BF010-45A8-4941-A3C7-31C77EC5C8AF}">
      <dsp:nvSpPr>
        <dsp:cNvPr id="0" name=""/>
        <dsp:cNvSpPr/>
      </dsp:nvSpPr>
      <dsp:spPr>
        <a:xfrm>
          <a:off x="7200050" y="559648"/>
          <a:ext cx="1493801" cy="280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The results</a:t>
          </a:r>
          <a:endParaRPr lang="en-AU" sz="1400" b="1" kern="1200" dirty="0"/>
        </a:p>
      </dsp:txBody>
      <dsp:txXfrm>
        <a:off x="7200050" y="559648"/>
        <a:ext cx="1493801" cy="597520"/>
      </dsp:txXfrm>
    </dsp:sp>
    <dsp:sp modelId="{FC0571B0-8236-4257-99B5-0A3054E4FA2A}">
      <dsp:nvSpPr>
        <dsp:cNvPr id="0" name=""/>
        <dsp:cNvSpPr/>
      </dsp:nvSpPr>
      <dsp:spPr>
        <a:xfrm>
          <a:off x="7506010" y="1157168"/>
          <a:ext cx="1493801" cy="3744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99568" rIns="99568" bIns="99568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Powerful language for value proposition</a:t>
          </a:r>
          <a:endParaRPr lang="en-A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dirty="0" smtClean="0"/>
            <a:t>Focus on what they need to do NOW</a:t>
          </a:r>
          <a:endParaRPr lang="en-A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400" kern="1200" smtClean="0"/>
            <a:t>Allowed </a:t>
          </a:r>
          <a:r>
            <a:rPr lang="en-AU" sz="1400" kern="1200" dirty="0" smtClean="0"/>
            <a:t>them to say “no”</a:t>
          </a:r>
          <a:endParaRPr lang="en-AU" sz="1400" kern="1200" dirty="0"/>
        </a:p>
      </dsp:txBody>
      <dsp:txXfrm>
        <a:off x="7506010" y="1157168"/>
        <a:ext cx="1493801" cy="37440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08127A-FA52-48E3-9342-3B61AD0493F2}">
      <dsp:nvSpPr>
        <dsp:cNvPr id="0" name=""/>
        <dsp:cNvSpPr/>
      </dsp:nvSpPr>
      <dsp:spPr>
        <a:xfrm>
          <a:off x="11163" y="391897"/>
          <a:ext cx="1490638" cy="78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Problem</a:t>
          </a:r>
          <a:endParaRPr lang="en-AU" sz="1400" b="1" kern="1200" dirty="0"/>
        </a:p>
      </dsp:txBody>
      <dsp:txXfrm>
        <a:off x="11163" y="391897"/>
        <a:ext cx="1490638" cy="525772"/>
      </dsp:txXfrm>
    </dsp:sp>
    <dsp:sp modelId="{8487420C-015D-468B-B221-6016F3CA5E37}">
      <dsp:nvSpPr>
        <dsp:cNvPr id="0" name=""/>
        <dsp:cNvSpPr/>
      </dsp:nvSpPr>
      <dsp:spPr>
        <a:xfrm>
          <a:off x="316176" y="917669"/>
          <a:ext cx="1490638" cy="4151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Mission statement was too broad – difficult to know what and who to fund</a:t>
          </a:r>
          <a:endParaRPr lang="en-AU" sz="1200" b="1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Unsure of the impact they were having</a:t>
          </a:r>
          <a:endParaRPr lang="en-AU" sz="1200" b="1" kern="1200" dirty="0"/>
        </a:p>
      </dsp:txBody>
      <dsp:txXfrm>
        <a:off x="316176" y="917669"/>
        <a:ext cx="1490638" cy="4151250"/>
      </dsp:txXfrm>
    </dsp:sp>
    <dsp:sp modelId="{0655FB05-78E0-4BA9-9B27-29D130D4387A}">
      <dsp:nvSpPr>
        <dsp:cNvPr id="0" name=""/>
        <dsp:cNvSpPr/>
      </dsp:nvSpPr>
      <dsp:spPr>
        <a:xfrm>
          <a:off x="1727727" y="469189"/>
          <a:ext cx="478962" cy="371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400" kern="1200"/>
        </a:p>
      </dsp:txBody>
      <dsp:txXfrm>
        <a:off x="1727727" y="469189"/>
        <a:ext cx="478962" cy="371187"/>
      </dsp:txXfrm>
    </dsp:sp>
    <dsp:sp modelId="{6B84E211-629A-4187-8BD1-4625DBBD2C8C}">
      <dsp:nvSpPr>
        <dsp:cNvPr id="0" name=""/>
        <dsp:cNvSpPr/>
      </dsp:nvSpPr>
      <dsp:spPr>
        <a:xfrm>
          <a:off x="2405504" y="391897"/>
          <a:ext cx="1490638" cy="78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they did</a:t>
          </a:r>
          <a:endParaRPr lang="en-AU" sz="1400" b="1" kern="1200" dirty="0"/>
        </a:p>
      </dsp:txBody>
      <dsp:txXfrm>
        <a:off x="2405504" y="391897"/>
        <a:ext cx="1490638" cy="525772"/>
      </dsp:txXfrm>
    </dsp:sp>
    <dsp:sp modelId="{1EE1232B-9B53-4660-B716-2C970D4964BB}">
      <dsp:nvSpPr>
        <dsp:cNvPr id="0" name=""/>
        <dsp:cNvSpPr/>
      </dsp:nvSpPr>
      <dsp:spPr>
        <a:xfrm>
          <a:off x="2710517" y="917669"/>
          <a:ext cx="1490638" cy="4151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Program map to work out the golden thread</a:t>
          </a:r>
          <a:endParaRPr lang="en-A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Determined the logic of what they were doing or wanted to do, the impact they wanted to create and outcomes they wanted to see</a:t>
          </a:r>
          <a:endParaRPr lang="en-AU" sz="1200" kern="1200" dirty="0"/>
        </a:p>
      </dsp:txBody>
      <dsp:txXfrm>
        <a:off x="2710517" y="917669"/>
        <a:ext cx="1490638" cy="4151250"/>
      </dsp:txXfrm>
    </dsp:sp>
    <dsp:sp modelId="{C5ED7BFE-BC5A-467C-AB03-509985D316AD}">
      <dsp:nvSpPr>
        <dsp:cNvPr id="0" name=""/>
        <dsp:cNvSpPr/>
      </dsp:nvSpPr>
      <dsp:spPr>
        <a:xfrm>
          <a:off x="4122067" y="469189"/>
          <a:ext cx="478962" cy="371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400" kern="1200"/>
        </a:p>
      </dsp:txBody>
      <dsp:txXfrm>
        <a:off x="4122067" y="469189"/>
        <a:ext cx="478962" cy="371187"/>
      </dsp:txXfrm>
    </dsp:sp>
    <dsp:sp modelId="{ABD9A5D1-9BF2-4402-BE26-6EC732BA84BA}">
      <dsp:nvSpPr>
        <dsp:cNvPr id="0" name=""/>
        <dsp:cNvSpPr/>
      </dsp:nvSpPr>
      <dsp:spPr>
        <a:xfrm>
          <a:off x="4799844" y="391897"/>
          <a:ext cx="1490638" cy="78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did they conclude?</a:t>
          </a:r>
          <a:endParaRPr lang="en-AU" sz="1400" b="1" kern="1200" dirty="0"/>
        </a:p>
      </dsp:txBody>
      <dsp:txXfrm>
        <a:off x="4799844" y="391897"/>
        <a:ext cx="1490638" cy="525772"/>
      </dsp:txXfrm>
    </dsp:sp>
    <dsp:sp modelId="{48B8F7C6-16F1-4466-B855-95DF85A5C51D}">
      <dsp:nvSpPr>
        <dsp:cNvPr id="0" name=""/>
        <dsp:cNvSpPr/>
      </dsp:nvSpPr>
      <dsp:spPr>
        <a:xfrm>
          <a:off x="5104857" y="917669"/>
          <a:ext cx="1490638" cy="4151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Once they had proved their logic and determined their golden thread they were able to develop a measurement framework:</a:t>
          </a:r>
          <a:endParaRPr lang="en-AU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direct indicators: # of people getting jobs / # of students staying in school</a:t>
          </a:r>
          <a:endParaRPr lang="en-AU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b="0" kern="1200" dirty="0" smtClean="0"/>
            <a:t>i</a:t>
          </a:r>
          <a:r>
            <a:rPr lang="en-AU" sz="1200" kern="1200" dirty="0" smtClean="0"/>
            <a:t>ndirect indicators: financial independence = # of people in stable accommodation</a:t>
          </a:r>
          <a:endParaRPr lang="en-AU" sz="1200" kern="1200" dirty="0"/>
        </a:p>
      </dsp:txBody>
      <dsp:txXfrm>
        <a:off x="5104857" y="917669"/>
        <a:ext cx="1490638" cy="4151250"/>
      </dsp:txXfrm>
    </dsp:sp>
    <dsp:sp modelId="{EE160355-7F14-4410-A6AD-08D5E1D183C0}">
      <dsp:nvSpPr>
        <dsp:cNvPr id="0" name=""/>
        <dsp:cNvSpPr/>
      </dsp:nvSpPr>
      <dsp:spPr>
        <a:xfrm>
          <a:off x="6516408" y="469189"/>
          <a:ext cx="478962" cy="371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400" kern="1200"/>
        </a:p>
      </dsp:txBody>
      <dsp:txXfrm>
        <a:off x="6516408" y="469189"/>
        <a:ext cx="478962" cy="371187"/>
      </dsp:txXfrm>
    </dsp:sp>
    <dsp:sp modelId="{0E20B3FC-6934-4FB6-B0C9-08871DC623B1}">
      <dsp:nvSpPr>
        <dsp:cNvPr id="0" name=""/>
        <dsp:cNvSpPr/>
      </dsp:nvSpPr>
      <dsp:spPr>
        <a:xfrm>
          <a:off x="7194185" y="391897"/>
          <a:ext cx="1490638" cy="78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The results</a:t>
          </a:r>
          <a:endParaRPr lang="en-AU" sz="1400" b="1" kern="1200" dirty="0"/>
        </a:p>
      </dsp:txBody>
      <dsp:txXfrm>
        <a:off x="7194185" y="391897"/>
        <a:ext cx="1490638" cy="525772"/>
      </dsp:txXfrm>
    </dsp:sp>
    <dsp:sp modelId="{69148075-2B2E-4774-AC7F-605662BEA2CC}">
      <dsp:nvSpPr>
        <dsp:cNvPr id="0" name=""/>
        <dsp:cNvSpPr/>
      </dsp:nvSpPr>
      <dsp:spPr>
        <a:xfrm>
          <a:off x="7499198" y="917669"/>
          <a:ext cx="1490638" cy="4151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Funding now based on alignment to mission and scale of need</a:t>
          </a:r>
          <a:endParaRPr lang="en-A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Funding for the long term</a:t>
          </a:r>
          <a:endParaRPr lang="en-A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Measurement philosophy – outcomes not “inputs”</a:t>
          </a:r>
          <a:endParaRPr lang="en-A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M&amp;E incorporated into planning cycle</a:t>
          </a:r>
          <a:endParaRPr lang="en-AU" sz="1200" kern="1200" dirty="0"/>
        </a:p>
      </dsp:txBody>
      <dsp:txXfrm>
        <a:off x="7499198" y="917669"/>
        <a:ext cx="1490638" cy="4151250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08127A-FA52-48E3-9342-3B61AD0493F2}">
      <dsp:nvSpPr>
        <dsp:cNvPr id="0" name=""/>
        <dsp:cNvSpPr/>
      </dsp:nvSpPr>
      <dsp:spPr>
        <a:xfrm>
          <a:off x="1188" y="516318"/>
          <a:ext cx="1493801" cy="280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Problem</a:t>
          </a:r>
          <a:endParaRPr lang="en-AU" sz="1400" b="1" kern="1200" dirty="0"/>
        </a:p>
      </dsp:txBody>
      <dsp:txXfrm>
        <a:off x="1188" y="516318"/>
        <a:ext cx="1493801" cy="597520"/>
      </dsp:txXfrm>
    </dsp:sp>
    <dsp:sp modelId="{8487420C-015D-468B-B221-6016F3CA5E37}">
      <dsp:nvSpPr>
        <dsp:cNvPr id="0" name=""/>
        <dsp:cNvSpPr/>
      </dsp:nvSpPr>
      <dsp:spPr>
        <a:xfrm>
          <a:off x="307148" y="1113839"/>
          <a:ext cx="1493801" cy="3744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b="0" kern="1200" dirty="0" smtClean="0"/>
            <a:t>Needed to scale their M&amp;E:</a:t>
          </a:r>
          <a:endParaRPr lang="en-AU" sz="1200" b="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solidFill>
                <a:srgbClr val="002D62"/>
              </a:solidFill>
            </a:rPr>
            <a:t>build on their measurement tools</a:t>
          </a:r>
          <a:endParaRPr lang="en-AU" sz="1200" b="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solidFill>
                <a:srgbClr val="002D62"/>
              </a:solidFill>
            </a:rPr>
            <a:t>baseline data to evaluate over the longer term</a:t>
          </a:r>
          <a:endParaRPr lang="en-AU" sz="1200" b="0" kern="1200" dirty="0"/>
        </a:p>
      </dsp:txBody>
      <dsp:txXfrm>
        <a:off x="307148" y="1113839"/>
        <a:ext cx="1493801" cy="3744000"/>
      </dsp:txXfrm>
    </dsp:sp>
    <dsp:sp modelId="{0655FB05-78E0-4BA9-9B27-29D130D4387A}">
      <dsp:nvSpPr>
        <dsp:cNvPr id="0" name=""/>
        <dsp:cNvSpPr/>
      </dsp:nvSpPr>
      <dsp:spPr>
        <a:xfrm>
          <a:off x="1721444" y="629122"/>
          <a:ext cx="480084" cy="371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1721444" y="629122"/>
        <a:ext cx="480084" cy="371913"/>
      </dsp:txXfrm>
    </dsp:sp>
    <dsp:sp modelId="{5A8884B3-2782-41AC-9C10-ED7BF38AF425}">
      <dsp:nvSpPr>
        <dsp:cNvPr id="0" name=""/>
        <dsp:cNvSpPr/>
      </dsp:nvSpPr>
      <dsp:spPr>
        <a:xfrm>
          <a:off x="2400809" y="516318"/>
          <a:ext cx="1493801" cy="280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they did</a:t>
          </a:r>
          <a:endParaRPr lang="en-AU" sz="1400" b="1" kern="1200" dirty="0"/>
        </a:p>
      </dsp:txBody>
      <dsp:txXfrm>
        <a:off x="2400809" y="516318"/>
        <a:ext cx="1493801" cy="597520"/>
      </dsp:txXfrm>
    </dsp:sp>
    <dsp:sp modelId="{939E8957-476E-4C16-B48A-658932B75FA9}">
      <dsp:nvSpPr>
        <dsp:cNvPr id="0" name=""/>
        <dsp:cNvSpPr/>
      </dsp:nvSpPr>
      <dsp:spPr>
        <a:xfrm>
          <a:off x="2706768" y="1113839"/>
          <a:ext cx="1493801" cy="3744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solidFill>
                <a:srgbClr val="002D62"/>
              </a:solidFill>
            </a:rPr>
            <a:t>Forecast SROI </a:t>
          </a:r>
          <a:r>
            <a:rPr lang="en-AU" sz="1200" b="0" kern="1200" dirty="0" smtClean="0">
              <a:solidFill>
                <a:srgbClr val="002D62"/>
              </a:solidFill>
            </a:rPr>
            <a:t>t</a:t>
          </a:r>
          <a:r>
            <a:rPr lang="en-AU" sz="1200" b="0" kern="1200" dirty="0" smtClean="0"/>
            <a:t>o achieve clarity around:</a:t>
          </a:r>
          <a:endParaRPr lang="en-AU" sz="1200" b="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what they did and prioritise their activities</a:t>
          </a:r>
          <a:endParaRPr lang="en-AU" sz="1200" b="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smtClean="0">
              <a:solidFill>
                <a:srgbClr val="002D62"/>
              </a:solidFill>
            </a:rPr>
            <a:t>the </a:t>
          </a:r>
          <a:r>
            <a:rPr lang="en-AU" sz="1200" kern="1200" dirty="0" smtClean="0">
              <a:solidFill>
                <a:srgbClr val="002D62"/>
              </a:solidFill>
            </a:rPr>
            <a:t>importance of capturing longitudinal evidence</a:t>
          </a:r>
          <a:endParaRPr lang="en-AU" sz="1200" b="0" kern="1200" dirty="0"/>
        </a:p>
      </dsp:txBody>
      <dsp:txXfrm>
        <a:off x="2706768" y="1113839"/>
        <a:ext cx="1493801" cy="3744000"/>
      </dsp:txXfrm>
    </dsp:sp>
    <dsp:sp modelId="{EE87B562-04DC-440B-B0FF-E8EB5D46B469}">
      <dsp:nvSpPr>
        <dsp:cNvPr id="0" name=""/>
        <dsp:cNvSpPr/>
      </dsp:nvSpPr>
      <dsp:spPr>
        <a:xfrm>
          <a:off x="4121065" y="629122"/>
          <a:ext cx="480084" cy="371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4121065" y="629122"/>
        <a:ext cx="480084" cy="371913"/>
      </dsp:txXfrm>
    </dsp:sp>
    <dsp:sp modelId="{FB4F28DE-EA38-4844-94A5-42A8318C4831}">
      <dsp:nvSpPr>
        <dsp:cNvPr id="0" name=""/>
        <dsp:cNvSpPr/>
      </dsp:nvSpPr>
      <dsp:spPr>
        <a:xfrm>
          <a:off x="4800430" y="516318"/>
          <a:ext cx="1493801" cy="280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did they conclude?</a:t>
          </a:r>
          <a:endParaRPr lang="en-AU" sz="1400" b="1" kern="1200" dirty="0"/>
        </a:p>
      </dsp:txBody>
      <dsp:txXfrm>
        <a:off x="4800430" y="516318"/>
        <a:ext cx="1493801" cy="597520"/>
      </dsp:txXfrm>
    </dsp:sp>
    <dsp:sp modelId="{48D95D5C-1BAF-49FA-AEC6-F8E42DD25D5B}">
      <dsp:nvSpPr>
        <dsp:cNvPr id="0" name=""/>
        <dsp:cNvSpPr/>
      </dsp:nvSpPr>
      <dsp:spPr>
        <a:xfrm>
          <a:off x="5106389" y="1113839"/>
          <a:ext cx="1493801" cy="3744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Used SROI to</a:t>
          </a:r>
          <a:r>
            <a:rPr lang="en-AU" sz="1200" kern="1200" dirty="0" smtClean="0">
              <a:solidFill>
                <a:srgbClr val="002D62"/>
              </a:solidFill>
            </a:rPr>
            <a:t> form a key  part of their baseline data</a:t>
          </a:r>
          <a:endParaRPr lang="en-A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solidFill>
                <a:srgbClr val="002D62"/>
              </a:solidFill>
            </a:rPr>
            <a:t>Identified what data to collect at which points of the program</a:t>
          </a:r>
          <a:endParaRPr lang="en-AU" sz="1200" kern="1200" dirty="0"/>
        </a:p>
      </dsp:txBody>
      <dsp:txXfrm>
        <a:off x="5106389" y="1113839"/>
        <a:ext cx="1493801" cy="3744000"/>
      </dsp:txXfrm>
    </dsp:sp>
    <dsp:sp modelId="{DA66E11A-A8C3-4898-A053-3CBEBDC5042F}">
      <dsp:nvSpPr>
        <dsp:cNvPr id="0" name=""/>
        <dsp:cNvSpPr/>
      </dsp:nvSpPr>
      <dsp:spPr>
        <a:xfrm>
          <a:off x="6520686" y="629122"/>
          <a:ext cx="480084" cy="371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600" kern="1200"/>
        </a:p>
      </dsp:txBody>
      <dsp:txXfrm>
        <a:off x="6520686" y="629122"/>
        <a:ext cx="480084" cy="371913"/>
      </dsp:txXfrm>
    </dsp:sp>
    <dsp:sp modelId="{6E031C55-C4B3-46F3-A760-859318090FDB}">
      <dsp:nvSpPr>
        <dsp:cNvPr id="0" name=""/>
        <dsp:cNvSpPr/>
      </dsp:nvSpPr>
      <dsp:spPr>
        <a:xfrm>
          <a:off x="7200050" y="516318"/>
          <a:ext cx="1493801" cy="2808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The results</a:t>
          </a:r>
          <a:endParaRPr lang="en-AU" sz="1400" b="1" kern="1200" dirty="0"/>
        </a:p>
      </dsp:txBody>
      <dsp:txXfrm>
        <a:off x="7200050" y="516318"/>
        <a:ext cx="1493801" cy="597520"/>
      </dsp:txXfrm>
    </dsp:sp>
    <dsp:sp modelId="{D8E172A3-164B-4464-BF53-529AC22D4D73}">
      <dsp:nvSpPr>
        <dsp:cNvPr id="0" name=""/>
        <dsp:cNvSpPr/>
      </dsp:nvSpPr>
      <dsp:spPr>
        <a:xfrm>
          <a:off x="7506010" y="1113839"/>
          <a:ext cx="1493801" cy="37440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Able to reduce the number of activities to 2 core activities</a:t>
          </a:r>
          <a:endParaRPr lang="en-A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Articulated the drivers of social value and therefore:</a:t>
          </a:r>
          <a:endParaRPr lang="en-AU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determined what evidence they needed to gather – alumni 1-3 years out</a:t>
          </a:r>
          <a:endParaRPr lang="en-AU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smtClean="0"/>
            <a:t>had </a:t>
          </a:r>
          <a:r>
            <a:rPr lang="en-AU" sz="1200" kern="1200" dirty="0" smtClean="0"/>
            <a:t>b</a:t>
          </a:r>
          <a:r>
            <a:rPr lang="en-AU" sz="1200" kern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aseline data to evaluate against in the future.</a:t>
          </a:r>
          <a:endParaRPr lang="en-AU" sz="1200" kern="1200" dirty="0"/>
        </a:p>
      </dsp:txBody>
      <dsp:txXfrm>
        <a:off x="7506010" y="1113839"/>
        <a:ext cx="1493801" cy="374400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08127A-FA52-48E3-9342-3B61AD0493F2}">
      <dsp:nvSpPr>
        <dsp:cNvPr id="0" name=""/>
        <dsp:cNvSpPr/>
      </dsp:nvSpPr>
      <dsp:spPr>
        <a:xfrm>
          <a:off x="11163" y="581442"/>
          <a:ext cx="1490638" cy="78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Problem</a:t>
          </a:r>
          <a:endParaRPr lang="en-AU" sz="1400" b="1" kern="1200" dirty="0"/>
        </a:p>
      </dsp:txBody>
      <dsp:txXfrm>
        <a:off x="11163" y="581442"/>
        <a:ext cx="1490638" cy="525772"/>
      </dsp:txXfrm>
    </dsp:sp>
    <dsp:sp modelId="{8487420C-015D-468B-B221-6016F3CA5E37}">
      <dsp:nvSpPr>
        <dsp:cNvPr id="0" name=""/>
        <dsp:cNvSpPr/>
      </dsp:nvSpPr>
      <dsp:spPr>
        <a:xfrm>
          <a:off x="316176" y="1107215"/>
          <a:ext cx="1490638" cy="3685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b="0" kern="1200" dirty="0" smtClean="0"/>
            <a:t>New CEO looking to clarify what success looks like</a:t>
          </a:r>
          <a:endParaRPr lang="en-AU" sz="1200" b="0" kern="1200" dirty="0"/>
        </a:p>
      </dsp:txBody>
      <dsp:txXfrm>
        <a:off x="316176" y="1107215"/>
        <a:ext cx="1490638" cy="3685500"/>
      </dsp:txXfrm>
    </dsp:sp>
    <dsp:sp modelId="{0655FB05-78E0-4BA9-9B27-29D130D4387A}">
      <dsp:nvSpPr>
        <dsp:cNvPr id="0" name=""/>
        <dsp:cNvSpPr/>
      </dsp:nvSpPr>
      <dsp:spPr>
        <a:xfrm>
          <a:off x="1727727" y="658735"/>
          <a:ext cx="478962" cy="371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400" kern="1200"/>
        </a:p>
      </dsp:txBody>
      <dsp:txXfrm>
        <a:off x="1727727" y="658735"/>
        <a:ext cx="478962" cy="371187"/>
      </dsp:txXfrm>
    </dsp:sp>
    <dsp:sp modelId="{9BF85FC5-4347-4C29-A4D9-C0F22C9F8DEA}">
      <dsp:nvSpPr>
        <dsp:cNvPr id="0" name=""/>
        <dsp:cNvSpPr/>
      </dsp:nvSpPr>
      <dsp:spPr>
        <a:xfrm>
          <a:off x="2405504" y="581442"/>
          <a:ext cx="1490638" cy="78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they did</a:t>
          </a:r>
          <a:endParaRPr lang="en-AU" sz="1400" b="1" kern="1200" dirty="0"/>
        </a:p>
      </dsp:txBody>
      <dsp:txXfrm>
        <a:off x="2405504" y="581442"/>
        <a:ext cx="1490638" cy="525772"/>
      </dsp:txXfrm>
    </dsp:sp>
    <dsp:sp modelId="{E9D79EA8-AB76-459C-B681-12D1C7C9F6C1}">
      <dsp:nvSpPr>
        <dsp:cNvPr id="0" name=""/>
        <dsp:cNvSpPr/>
      </dsp:nvSpPr>
      <dsp:spPr>
        <a:xfrm>
          <a:off x="2710517" y="1107215"/>
          <a:ext cx="1490638" cy="3685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solidFill>
                <a:srgbClr val="002D62"/>
              </a:solidFill>
            </a:rPr>
            <a:t>Program review/mapping to determine:</a:t>
          </a:r>
          <a:endParaRPr lang="en-AU" sz="1200" b="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Who they should serve – the demographic and numbers</a:t>
          </a:r>
          <a:endParaRPr lang="en-AU" sz="1200" b="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solidFill>
                <a:srgbClr val="002D62"/>
              </a:solidFill>
            </a:rPr>
            <a:t>Exactly what they were providing and the cost</a:t>
          </a:r>
          <a:endParaRPr lang="en-AU" sz="1200" b="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smtClean="0">
              <a:solidFill>
                <a:srgbClr val="002D62"/>
              </a:solidFill>
            </a:rPr>
            <a:t>Filter </a:t>
          </a:r>
          <a:r>
            <a:rPr lang="en-AU" sz="1200" kern="1200" dirty="0" smtClean="0">
              <a:solidFill>
                <a:srgbClr val="002D62"/>
              </a:solidFill>
            </a:rPr>
            <a:t>these against unique capability – cultural/religious alignment</a:t>
          </a:r>
          <a:endParaRPr lang="en-AU" sz="1200" b="0" kern="1200" dirty="0"/>
        </a:p>
      </dsp:txBody>
      <dsp:txXfrm>
        <a:off x="2710517" y="1107215"/>
        <a:ext cx="1490638" cy="3685500"/>
      </dsp:txXfrm>
    </dsp:sp>
    <dsp:sp modelId="{00CC1CFB-A6C6-48AA-8630-B41543977877}">
      <dsp:nvSpPr>
        <dsp:cNvPr id="0" name=""/>
        <dsp:cNvSpPr/>
      </dsp:nvSpPr>
      <dsp:spPr>
        <a:xfrm>
          <a:off x="4122067" y="658735"/>
          <a:ext cx="478962" cy="371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400" kern="1200"/>
        </a:p>
      </dsp:txBody>
      <dsp:txXfrm>
        <a:off x="4122067" y="658735"/>
        <a:ext cx="478962" cy="371187"/>
      </dsp:txXfrm>
    </dsp:sp>
    <dsp:sp modelId="{6A0F393C-EF3B-415B-958C-4431A6541F99}">
      <dsp:nvSpPr>
        <dsp:cNvPr id="0" name=""/>
        <dsp:cNvSpPr/>
      </dsp:nvSpPr>
      <dsp:spPr>
        <a:xfrm>
          <a:off x="4799844" y="581442"/>
          <a:ext cx="1490638" cy="78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did they conclude?</a:t>
          </a:r>
          <a:endParaRPr lang="en-AU" sz="1400" b="1" kern="1200" dirty="0"/>
        </a:p>
      </dsp:txBody>
      <dsp:txXfrm>
        <a:off x="4799844" y="581442"/>
        <a:ext cx="1490638" cy="525772"/>
      </dsp:txXfrm>
    </dsp:sp>
    <dsp:sp modelId="{BF66E687-6E82-4B74-BD64-DDBD38A49A9F}">
      <dsp:nvSpPr>
        <dsp:cNvPr id="0" name=""/>
        <dsp:cNvSpPr/>
      </dsp:nvSpPr>
      <dsp:spPr>
        <a:xfrm>
          <a:off x="5104857" y="1107215"/>
          <a:ext cx="1490638" cy="3685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After reviewing programs able to introduce performance metrics for each program e.g.</a:t>
          </a:r>
          <a:endParaRPr lang="en-AU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Direct: </a:t>
          </a:r>
          <a:r>
            <a:rPr lang="en-AU" sz="1200" kern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% of all service hours provided by organisation</a:t>
          </a:r>
          <a:endParaRPr lang="en-AU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Indirect: level of engagement &gt; #</a:t>
          </a:r>
          <a:r>
            <a:rPr lang="en-AU" sz="1200" kern="1200" dirty="0" err="1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yrs</a:t>
          </a:r>
          <a:r>
            <a:rPr lang="en-AU" sz="1200" kern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 volunteers stay at organisation</a:t>
          </a:r>
          <a:endParaRPr lang="en-AU" sz="1200" kern="1200" dirty="0"/>
        </a:p>
        <a:p>
          <a:pPr marL="228600" lvl="2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smtClean="0"/>
            <a:t>Now </a:t>
          </a:r>
          <a:r>
            <a:rPr lang="en-AU" sz="1200" kern="1200" dirty="0" smtClean="0"/>
            <a:t>building processes to measure outcomes</a:t>
          </a:r>
          <a:endParaRPr lang="en-AU" sz="1200" kern="1200" dirty="0"/>
        </a:p>
      </dsp:txBody>
      <dsp:txXfrm>
        <a:off x="5104857" y="1107215"/>
        <a:ext cx="1490638" cy="3685500"/>
      </dsp:txXfrm>
    </dsp:sp>
    <dsp:sp modelId="{4EA1592C-1AA4-43BC-9666-E54CA697943D}">
      <dsp:nvSpPr>
        <dsp:cNvPr id="0" name=""/>
        <dsp:cNvSpPr/>
      </dsp:nvSpPr>
      <dsp:spPr>
        <a:xfrm>
          <a:off x="6516408" y="624445"/>
          <a:ext cx="478962" cy="37118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77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400" kern="1200"/>
        </a:p>
      </dsp:txBody>
      <dsp:txXfrm>
        <a:off x="6516408" y="624445"/>
        <a:ext cx="478962" cy="371187"/>
      </dsp:txXfrm>
    </dsp:sp>
    <dsp:sp modelId="{080083FA-581C-4E4A-944C-9C061E7B5B19}">
      <dsp:nvSpPr>
        <dsp:cNvPr id="0" name=""/>
        <dsp:cNvSpPr/>
      </dsp:nvSpPr>
      <dsp:spPr>
        <a:xfrm>
          <a:off x="7194185" y="581442"/>
          <a:ext cx="1490638" cy="78865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The results</a:t>
          </a:r>
          <a:endParaRPr lang="en-AU" sz="1400" b="1" kern="1200" dirty="0"/>
        </a:p>
      </dsp:txBody>
      <dsp:txXfrm>
        <a:off x="7194185" y="581442"/>
        <a:ext cx="1490638" cy="525772"/>
      </dsp:txXfrm>
    </dsp:sp>
    <dsp:sp modelId="{C098854F-B09B-4326-AA92-367499AD5ECF}">
      <dsp:nvSpPr>
        <dsp:cNvPr id="0" name=""/>
        <dsp:cNvSpPr/>
      </dsp:nvSpPr>
      <dsp:spPr>
        <a:xfrm>
          <a:off x="7499198" y="1107215"/>
          <a:ext cx="1490638" cy="368550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Introduced performance metrics for each program</a:t>
          </a:r>
          <a:endParaRPr lang="en-A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/>
            <a:t>Buy-in across the organisation</a:t>
          </a:r>
          <a:endParaRPr lang="en-A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Tied to annual planning – continuous improvement</a:t>
          </a:r>
          <a:endParaRPr lang="en-AU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200" kern="120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Next </a:t>
          </a:r>
          <a:r>
            <a:rPr lang="en-AU" sz="1200" kern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  <a:t>steps – benchmark against similar organisations</a:t>
          </a:r>
          <a:br>
            <a:rPr lang="en-AU" sz="1200" kern="1200" dirty="0" smtClean="0">
              <a:solidFill>
                <a:srgbClr val="002D62">
                  <a:hueOff val="0"/>
                  <a:satOff val="0"/>
                  <a:lumOff val="0"/>
                  <a:alphaOff val="0"/>
                </a:srgbClr>
              </a:solidFill>
            </a:rPr>
          </a:br>
          <a:endParaRPr lang="en-AU" sz="1200" kern="1200" dirty="0"/>
        </a:p>
      </dsp:txBody>
      <dsp:txXfrm>
        <a:off x="7499198" y="1107215"/>
        <a:ext cx="1490638" cy="3685500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08127A-FA52-48E3-9342-3B61AD0493F2}">
      <dsp:nvSpPr>
        <dsp:cNvPr id="0" name=""/>
        <dsp:cNvSpPr/>
      </dsp:nvSpPr>
      <dsp:spPr>
        <a:xfrm>
          <a:off x="1188" y="46060"/>
          <a:ext cx="1493801" cy="791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Problem</a:t>
          </a:r>
          <a:endParaRPr lang="en-AU" sz="1400" b="1" kern="1200" dirty="0"/>
        </a:p>
      </dsp:txBody>
      <dsp:txXfrm>
        <a:off x="1188" y="46060"/>
        <a:ext cx="1493801" cy="527795"/>
      </dsp:txXfrm>
    </dsp:sp>
    <dsp:sp modelId="{8487420C-015D-468B-B221-6016F3CA5E37}">
      <dsp:nvSpPr>
        <dsp:cNvPr id="0" name=""/>
        <dsp:cNvSpPr/>
      </dsp:nvSpPr>
      <dsp:spPr>
        <a:xfrm>
          <a:off x="307148" y="573855"/>
          <a:ext cx="1493801" cy="4826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b="0" kern="1200" dirty="0" smtClean="0"/>
            <a:t>Saw the benefit of M&amp;E but no shared understanding of how/why</a:t>
          </a:r>
          <a:endParaRPr lang="en-AU" sz="1300" b="0" kern="1200" dirty="0"/>
        </a:p>
      </dsp:txBody>
      <dsp:txXfrm>
        <a:off x="307148" y="573855"/>
        <a:ext cx="1493801" cy="4826250"/>
      </dsp:txXfrm>
    </dsp:sp>
    <dsp:sp modelId="{0655FB05-78E0-4BA9-9B27-29D130D4387A}">
      <dsp:nvSpPr>
        <dsp:cNvPr id="0" name=""/>
        <dsp:cNvSpPr/>
      </dsp:nvSpPr>
      <dsp:spPr>
        <a:xfrm>
          <a:off x="1721444" y="124001"/>
          <a:ext cx="480084" cy="371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000" kern="1200"/>
        </a:p>
      </dsp:txBody>
      <dsp:txXfrm>
        <a:off x="1721444" y="124001"/>
        <a:ext cx="480084" cy="371913"/>
      </dsp:txXfrm>
    </dsp:sp>
    <dsp:sp modelId="{F1C9BBBF-2083-42F6-9437-980F77E05B3B}">
      <dsp:nvSpPr>
        <dsp:cNvPr id="0" name=""/>
        <dsp:cNvSpPr/>
      </dsp:nvSpPr>
      <dsp:spPr>
        <a:xfrm>
          <a:off x="2400809" y="46060"/>
          <a:ext cx="1493801" cy="791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they did</a:t>
          </a:r>
          <a:endParaRPr lang="en-AU" sz="1400" b="1" kern="1200" dirty="0"/>
        </a:p>
      </dsp:txBody>
      <dsp:txXfrm>
        <a:off x="2400809" y="46060"/>
        <a:ext cx="1493801" cy="527795"/>
      </dsp:txXfrm>
    </dsp:sp>
    <dsp:sp modelId="{4D42C6DD-335E-4C2C-BCA1-DCD0E72C83D0}">
      <dsp:nvSpPr>
        <dsp:cNvPr id="0" name=""/>
        <dsp:cNvSpPr/>
      </dsp:nvSpPr>
      <dsp:spPr>
        <a:xfrm>
          <a:off x="2706768" y="573855"/>
          <a:ext cx="1493801" cy="4826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>
              <a:solidFill>
                <a:srgbClr val="002D62"/>
              </a:solidFill>
            </a:rPr>
            <a:t>Developed an evaluation guide for the organisation</a:t>
          </a:r>
          <a:endParaRPr lang="en-AU" sz="1300" b="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>
              <a:solidFill>
                <a:srgbClr val="002D62"/>
              </a:solidFill>
            </a:rPr>
            <a:t>Prioritised programs to evaluate based on:</a:t>
          </a:r>
          <a:endParaRPr lang="en-AU" sz="1300" b="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>
              <a:solidFill>
                <a:srgbClr val="002D62"/>
              </a:solidFill>
            </a:rPr>
            <a:t>level of funding</a:t>
          </a:r>
          <a:endParaRPr lang="en-AU" sz="1300" b="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>
              <a:solidFill>
                <a:srgbClr val="002D62"/>
              </a:solidFill>
            </a:rPr>
            <a:t>no. of participants</a:t>
          </a:r>
          <a:endParaRPr lang="en-AU" sz="1300" b="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>
              <a:solidFill>
                <a:srgbClr val="002D62"/>
              </a:solidFill>
            </a:rPr>
            <a:t>potential for growth</a:t>
          </a:r>
        </a:p>
      </dsp:txBody>
      <dsp:txXfrm>
        <a:off x="2706768" y="573855"/>
        <a:ext cx="1493801" cy="4826250"/>
      </dsp:txXfrm>
    </dsp:sp>
    <dsp:sp modelId="{9901893B-D8C0-429F-A658-826C0F3ACA35}">
      <dsp:nvSpPr>
        <dsp:cNvPr id="0" name=""/>
        <dsp:cNvSpPr/>
      </dsp:nvSpPr>
      <dsp:spPr>
        <a:xfrm>
          <a:off x="4121065" y="124001"/>
          <a:ext cx="480084" cy="371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000" kern="1200"/>
        </a:p>
      </dsp:txBody>
      <dsp:txXfrm>
        <a:off x="4121065" y="124001"/>
        <a:ext cx="480084" cy="371913"/>
      </dsp:txXfrm>
    </dsp:sp>
    <dsp:sp modelId="{ECAD5F97-B8BA-4910-8838-C6610E579055}">
      <dsp:nvSpPr>
        <dsp:cNvPr id="0" name=""/>
        <dsp:cNvSpPr/>
      </dsp:nvSpPr>
      <dsp:spPr>
        <a:xfrm>
          <a:off x="4800430" y="46060"/>
          <a:ext cx="1493801" cy="791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What did they conclude?</a:t>
          </a:r>
          <a:endParaRPr lang="en-AU" sz="1400" b="1" kern="1200" dirty="0"/>
        </a:p>
      </dsp:txBody>
      <dsp:txXfrm>
        <a:off x="4800430" y="46060"/>
        <a:ext cx="1493801" cy="527795"/>
      </dsp:txXfrm>
    </dsp:sp>
    <dsp:sp modelId="{424CB8EC-A702-4C2D-B228-671410AB22B6}">
      <dsp:nvSpPr>
        <dsp:cNvPr id="0" name=""/>
        <dsp:cNvSpPr/>
      </dsp:nvSpPr>
      <dsp:spPr>
        <a:xfrm>
          <a:off x="5106389" y="573855"/>
          <a:ext cx="1493801" cy="4826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/>
            <a:t>Critical success factors for good evaluation:</a:t>
          </a:r>
          <a:endParaRPr lang="en-AU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/>
            <a:t>work with program staff to develop relevant questions/ actionable data &amp; feasible tools</a:t>
          </a:r>
          <a:endParaRPr lang="en-AU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/>
            <a:t>right balance of data – high level for org impact as well as detailed feedback for program staff</a:t>
          </a:r>
          <a:endParaRPr lang="en-AU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/>
            <a:t>r</a:t>
          </a:r>
          <a:r>
            <a:rPr lang="en-AU" sz="1300" kern="1200" dirty="0" smtClean="0">
              <a:solidFill>
                <a:srgbClr val="002D62"/>
              </a:solidFill>
            </a:rPr>
            <a:t>ich data set – measure processes not just outcomes</a:t>
          </a:r>
          <a:endParaRPr lang="en-AU" sz="1300" kern="1200" dirty="0"/>
        </a:p>
      </dsp:txBody>
      <dsp:txXfrm>
        <a:off x="5106389" y="573855"/>
        <a:ext cx="1493801" cy="4826250"/>
      </dsp:txXfrm>
    </dsp:sp>
    <dsp:sp modelId="{F3B97987-152A-4A26-BB9B-5D2B94E87490}">
      <dsp:nvSpPr>
        <dsp:cNvPr id="0" name=""/>
        <dsp:cNvSpPr/>
      </dsp:nvSpPr>
      <dsp:spPr>
        <a:xfrm>
          <a:off x="6520686" y="124001"/>
          <a:ext cx="480084" cy="37191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AU" sz="1000" kern="1200"/>
        </a:p>
      </dsp:txBody>
      <dsp:txXfrm>
        <a:off x="6520686" y="124001"/>
        <a:ext cx="480084" cy="371913"/>
      </dsp:txXfrm>
    </dsp:sp>
    <dsp:sp modelId="{E6043DD8-9F78-403C-86B9-C8D83432B8EF}">
      <dsp:nvSpPr>
        <dsp:cNvPr id="0" name=""/>
        <dsp:cNvSpPr/>
      </dsp:nvSpPr>
      <dsp:spPr>
        <a:xfrm>
          <a:off x="7200050" y="46060"/>
          <a:ext cx="1493801" cy="7916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568" tIns="99568" rIns="99568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AU" sz="1400" b="1" kern="1200" dirty="0" smtClean="0"/>
            <a:t>The results</a:t>
          </a:r>
          <a:endParaRPr lang="en-AU" sz="1400" b="1" kern="1200" dirty="0"/>
        </a:p>
      </dsp:txBody>
      <dsp:txXfrm>
        <a:off x="7200050" y="46060"/>
        <a:ext cx="1493801" cy="527795"/>
      </dsp:txXfrm>
    </dsp:sp>
    <dsp:sp modelId="{44C4AE06-025A-4D1B-9AE1-2C3FA97EB435}">
      <dsp:nvSpPr>
        <dsp:cNvPr id="0" name=""/>
        <dsp:cNvSpPr/>
      </dsp:nvSpPr>
      <dsp:spPr>
        <a:xfrm>
          <a:off x="7506010" y="573855"/>
          <a:ext cx="1493801" cy="4826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92456" rIns="92456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/>
            <a:t>Shared understanding of how and why you should evaluate</a:t>
          </a:r>
          <a:endParaRPr lang="en-A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/>
            <a:t>Buy in from all levels within the organisation</a:t>
          </a:r>
          <a:endParaRPr lang="en-AU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AU" sz="1300" kern="1200" dirty="0" smtClean="0"/>
            <a:t>Tied to planning – although not yet integrated into business planning cycle</a:t>
          </a:r>
          <a:endParaRPr lang="en-AU" sz="1300" kern="1200" dirty="0"/>
        </a:p>
      </dsp:txBody>
      <dsp:txXfrm>
        <a:off x="7506010" y="573855"/>
        <a:ext cx="1493801" cy="48262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 dirty="0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1541FA-5857-42B3-B8AC-33355082C494}" type="slidenum">
              <a:rPr lang="en-AU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38843784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AU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4538"/>
            <a:ext cx="53752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AU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6102261-CE08-452D-A081-C291BDEC6C5F}" type="slidenum">
              <a:rPr lang="en-AU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36589956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0" y="5943600"/>
            <a:ext cx="9926638" cy="914400"/>
          </a:xfrm>
          <a:prstGeom prst="rect">
            <a:avLst/>
          </a:prstGeom>
          <a:solidFill>
            <a:srgbClr val="002D6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AU" dirty="0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79066" y="2205038"/>
            <a:ext cx="8420100" cy="1181100"/>
          </a:xfrm>
          <a:noFill/>
        </p:spPr>
        <p:txBody>
          <a:bodyPr lIns="0" anchor="b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779066" y="3500438"/>
            <a:ext cx="6934200" cy="766762"/>
          </a:xfrm>
        </p:spPr>
        <p:txBody>
          <a:bodyPr lIns="91440" tIns="45720" rIns="91440" bIns="45720"/>
          <a:lstStyle>
            <a:lvl1pPr marL="0" indent="0">
              <a:spcBef>
                <a:spcPct val="60000"/>
              </a:spcBef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-1719" y="5035550"/>
            <a:ext cx="9926639" cy="9144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AU" dirty="0"/>
          </a:p>
        </p:txBody>
      </p:sp>
      <p:pic>
        <p:nvPicPr>
          <p:cNvPr id="21517" name="Picture 13" descr="Mac Group Foundation logo horiz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16247" y="5157791"/>
            <a:ext cx="210502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5422503" y="5502278"/>
            <a:ext cx="2261526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AU" sz="800" dirty="0"/>
              <a:t>SVA Consulting is supported by </a:t>
            </a:r>
          </a:p>
        </p:txBody>
      </p:sp>
      <p:pic>
        <p:nvPicPr>
          <p:cNvPr id="21516" name="Picture 12" descr="SVA consulting rev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98175" y="6165850"/>
            <a:ext cx="3823096" cy="515938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2EFBBA1-E6C4-4307-887A-7CDC6B9EFCA1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9500" y="0"/>
            <a:ext cx="2476500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2644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C7CEE5-3B61-4DCC-AF15-57C963751EF7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auto">
          <a:xfrm>
            <a:off x="0" y="5943600"/>
            <a:ext cx="9926638" cy="914400"/>
          </a:xfrm>
          <a:prstGeom prst="rect">
            <a:avLst/>
          </a:prstGeom>
          <a:solidFill>
            <a:srgbClr val="002D6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b="1" smtClean="0">
              <a:solidFill>
                <a:srgbClr val="002D62"/>
              </a:solidFill>
              <a:ea typeface="ＭＳ Ｐゴシック" pitchFamily="34" charset="-128"/>
            </a:endParaRPr>
          </a:p>
        </p:txBody>
      </p:sp>
      <p:sp>
        <p:nvSpPr>
          <p:cNvPr id="5" name="Rectangle 9"/>
          <p:cNvSpPr>
            <a:spLocks noChangeArrowheads="1"/>
          </p:cNvSpPr>
          <p:nvPr/>
        </p:nvSpPr>
        <p:spPr bwMode="auto">
          <a:xfrm>
            <a:off x="-1720" y="5035550"/>
            <a:ext cx="9926639" cy="9144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b="1" smtClean="0">
              <a:solidFill>
                <a:srgbClr val="002D62"/>
              </a:solidFill>
              <a:ea typeface="ＭＳ Ｐゴシック" pitchFamily="34" charset="-128"/>
            </a:endParaRPr>
          </a:p>
        </p:txBody>
      </p:sp>
      <p:pic>
        <p:nvPicPr>
          <p:cNvPr id="6" name="Picture 13" descr="Mac Group Foundation logo horiz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216246" y="5157789"/>
            <a:ext cx="2105025" cy="676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5422503" y="5502276"/>
            <a:ext cx="2261526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r>
              <a:rPr lang="en-AU" sz="800" b="0" smtClean="0">
                <a:solidFill>
                  <a:srgbClr val="002D62"/>
                </a:solidFill>
              </a:rPr>
              <a:t>SVA Consulting is supported by </a:t>
            </a:r>
          </a:p>
        </p:txBody>
      </p:sp>
      <p:pic>
        <p:nvPicPr>
          <p:cNvPr id="8" name="Picture 12" descr="SVA consulting rev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98175" y="6165850"/>
            <a:ext cx="3823096" cy="51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779066" y="2205038"/>
            <a:ext cx="8420100" cy="1181100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lIns="0" anchor="b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pPr lvl="0"/>
            <a:r>
              <a:rPr lang="en-AU" noProof="0" smtClean="0"/>
              <a:t>Click to edit Master title style</a:t>
            </a:r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779066" y="3500438"/>
            <a:ext cx="6934200" cy="766762"/>
          </a:xfrm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</a:extLst>
        </p:spPr>
        <p:txBody>
          <a:bodyPr lIns="91440" tIns="45720" rIns="91440" bIns="45720"/>
          <a:lstStyle>
            <a:lvl1pPr marL="0" indent="0">
              <a:spcBef>
                <a:spcPct val="60000"/>
              </a:spcBef>
              <a:buFontTx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en-AU" noProof="0" smtClean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892360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D5796-F404-42A8-B9E7-995E536FC0EC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31048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D94A28-48DA-41FE-86DD-7077EAB6CD54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521580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066" y="1222376"/>
            <a:ext cx="4127500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1667" y="1222376"/>
            <a:ext cx="4129219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3BD9D4-CBD0-4782-8B48-3AF3A4AB076E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985069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5C5564-62DF-4F24-82A6-2FD0B2EC307E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10206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597FEC-FC0E-45F1-BB8E-38B92766F230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663660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34C412-ECC2-4F80-BCAA-498B9F50E417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59598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35B894-B021-403D-86F5-FC63F439F37A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94984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558FB7F-595C-407F-9BC5-891BB0CF52F9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004BA-10C8-4EA0-9F01-F7214BBC4C32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843643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ED6E7C-AE85-4DC7-9CC0-EEE8C85607F1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30624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29500" y="0"/>
            <a:ext cx="2476500" cy="5684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264400" cy="5684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46BAB9-FA28-4497-BB07-ED29035B8C42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22911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779067" y="1222376"/>
            <a:ext cx="8421819" cy="4462463"/>
          </a:xfrm>
        </p:spPr>
        <p:txBody>
          <a:bodyPr/>
          <a:lstStyle/>
          <a:p>
            <a:pPr lvl="0"/>
            <a:endParaRPr lang="en-AU" noProof="0" smtClean="0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6B0CCC-F4E4-4159-B60E-EAA4B3220DBF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802321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191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779067" y="1222376"/>
            <a:ext cx="8421819" cy="4462463"/>
          </a:xfrm>
        </p:spPr>
        <p:txBody>
          <a:bodyPr/>
          <a:lstStyle/>
          <a:p>
            <a:pPr lvl="0"/>
            <a:endParaRPr lang="en-AU" noProof="0" smtClean="0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A42237-A25E-4B1A-9931-D46E96A99148}" type="slidenum">
              <a:rPr lang="en-AU">
                <a:solidFill>
                  <a:srgbClr val="002D62"/>
                </a:solidFill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760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4406903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75D17D-DD72-4A80-8029-86ED9045B108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066" y="1222378"/>
            <a:ext cx="4127500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71668" y="1222378"/>
            <a:ext cx="4129219" cy="44624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F2B34B9-F0CA-4CDA-88BE-ABA0E6458AA3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32112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32112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6005658-4D9E-4209-AD08-A7DCC63E628F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A3386BA-3BD6-44B4-B994-A84A6FCDD61E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571CE4B-FE26-4252-A564-92AA394E96FF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72972" y="273053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01CFA2D-329C-46A9-84D6-2C9AF69A67BB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F5978AA-3DD7-4099-819B-4701EC4B3223}" type="slidenum">
              <a:rPr lang="en-AU"/>
              <a:pPr/>
              <a:t>‹#›</a:t>
            </a:fld>
            <a:endParaRPr lang="en-A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1"/>
          <p:cNvSpPr txBox="1">
            <a:spLocks noChangeArrowheads="1"/>
          </p:cNvSpPr>
          <p:nvPr/>
        </p:nvSpPr>
        <p:spPr bwMode="auto">
          <a:xfrm>
            <a:off x="0" y="0"/>
            <a:ext cx="9906000" cy="719138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AU" sz="2400" b="0" i="0" u="none" strike="noStrike" kern="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038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9068" y="1222378"/>
            <a:ext cx="8421819" cy="446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 smtClean="0"/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8841" y="6092825"/>
            <a:ext cx="402431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800"/>
            </a:lvl1pPr>
          </a:lstStyle>
          <a:p>
            <a:fld id="{5ECFE280-1B8C-43D7-A46C-5A115931DEAC}" type="slidenum">
              <a:rPr lang="en-AU"/>
              <a:pPr/>
              <a:t>‹#›</a:t>
            </a:fld>
            <a:endParaRPr lang="en-AU" dirty="0"/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741231" y="0"/>
            <a:ext cx="85026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 dirty="0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AU" dirty="0" smtClean="0"/>
          </a:p>
        </p:txBody>
      </p:sp>
      <p:sp>
        <p:nvSpPr>
          <p:cNvPr id="1056" name="DISCLAIMER"/>
          <p:cNvSpPr txBox="1">
            <a:spLocks noChangeArrowheads="1"/>
          </p:cNvSpPr>
          <p:nvPr/>
        </p:nvSpPr>
        <p:spPr bwMode="auto">
          <a:xfrm>
            <a:off x="4562608" y="6276978"/>
            <a:ext cx="4290880" cy="246221"/>
          </a:xfrm>
          <a:prstGeom prst="rect">
            <a:avLst/>
          </a:prstGeom>
          <a:noFill/>
          <a:ln w="19050">
            <a:noFill/>
            <a:miter lim="800000"/>
            <a:headEnd/>
            <a:tailEnd/>
          </a:ln>
          <a:effectLst/>
        </p:spPr>
        <p:txBody>
          <a:bodyPr lIns="0" tIns="0" rIns="0" bIns="0" anchor="b">
            <a:spAutoFit/>
          </a:bodyPr>
          <a:lstStyle/>
          <a:p>
            <a:pPr defTabSz="892175">
              <a:spcAft>
                <a:spcPct val="50000"/>
              </a:spcAft>
            </a:pPr>
            <a:r>
              <a:rPr lang="en-AU" sz="800" noProof="1"/>
              <a:t>This information is confidential and was prepared by </a:t>
            </a:r>
            <a:r>
              <a:rPr lang="en-AU" sz="800" dirty="0"/>
              <a:t>SVA Consulting</a:t>
            </a:r>
            <a:r>
              <a:rPr lang="en-AU" sz="800" noProof="1"/>
              <a:t> solely for the use of our client;</a:t>
            </a:r>
            <a:r>
              <a:rPr lang="en-AU" sz="800" dirty="0"/>
              <a:t> </a:t>
            </a:r>
            <a:r>
              <a:rPr lang="en-AU" sz="800" noProof="1"/>
              <a:t>it is not to be relied on by any </a:t>
            </a:r>
            <a:r>
              <a:rPr lang="en-AU" sz="800" dirty="0"/>
              <a:t>third </a:t>
            </a:r>
            <a:r>
              <a:rPr lang="en-AU" sz="800" noProof="1"/>
              <a:t>party without prior written consent</a:t>
            </a:r>
            <a:r>
              <a:rPr lang="en-AU" sz="800" noProof="1" smtClean="0"/>
              <a:t>.</a:t>
            </a:r>
            <a:endParaRPr lang="en-AU" sz="800" noProof="1"/>
          </a:p>
        </p:txBody>
      </p:sp>
      <p:pic>
        <p:nvPicPr>
          <p:cNvPr id="1057" name="Picture 33" descr="SVA consulting pos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9066" y="6164263"/>
            <a:ext cx="3430984" cy="4635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84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84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84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84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84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84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84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84" charset="-128"/>
        </a:defRPr>
      </a:lvl9pPr>
    </p:titleStyle>
    <p:bodyStyle>
      <a:lvl1pPr marL="265113" indent="-265113" algn="l" rtl="0" eaLnBrk="1" fontAlgn="base" hangingPunct="1">
        <a:spcBef>
          <a:spcPct val="0"/>
        </a:spcBef>
        <a:spcAft>
          <a:spcPct val="3000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92100" algn="l" rtl="0" eaLnBrk="1" fontAlgn="base" hangingPunct="1">
        <a:spcBef>
          <a:spcPct val="0"/>
        </a:spcBef>
        <a:spcAft>
          <a:spcPct val="30000"/>
        </a:spcAft>
        <a:buClr>
          <a:schemeClr val="accent1"/>
        </a:buClr>
        <a:buFont typeface="Times" pitchFamily="84" charset="0"/>
        <a:buChar char="–"/>
        <a:defRPr sz="1500">
          <a:solidFill>
            <a:schemeClr val="tx1"/>
          </a:solidFill>
          <a:latin typeface="+mn-lt"/>
          <a:ea typeface="+mn-ea"/>
        </a:defRPr>
      </a:lvl2pPr>
      <a:lvl3pPr marL="1195388" indent="-279400" algn="l" rtl="0" eaLnBrk="1" fontAlgn="base" hangingPunct="1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3pPr>
      <a:lvl4pPr marL="1666875" indent="-292100" algn="l" rtl="0" eaLnBrk="1" fontAlgn="base" hangingPunct="1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4pPr>
      <a:lvl5pPr marL="2125663" indent="-279400" algn="l" rtl="0" eaLnBrk="1" fontAlgn="base" hangingPunct="1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5pPr>
      <a:lvl6pPr marL="2582863" indent="-279400" algn="l" rtl="0" eaLnBrk="1" fontAlgn="base" hangingPunct="1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6pPr>
      <a:lvl7pPr marL="3040063" indent="-279400" algn="l" rtl="0" eaLnBrk="1" fontAlgn="base" hangingPunct="1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7pPr>
      <a:lvl8pPr marL="3497263" indent="-279400" algn="l" rtl="0" eaLnBrk="1" fontAlgn="base" hangingPunct="1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8pPr>
      <a:lvl9pPr marL="3954463" indent="-279400" algn="l" rtl="0" eaLnBrk="1" fontAlgn="base" hangingPunct="1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4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9067" y="1222376"/>
            <a:ext cx="8421819" cy="4462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695D54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</a:p>
        </p:txBody>
      </p:sp>
      <p:sp>
        <p:nvSpPr>
          <p:cNvPr id="1039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918840" y="6092825"/>
            <a:ext cx="402431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45720" rIns="9144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800" b="0" smtClean="0"/>
            </a:lvl1pPr>
          </a:lstStyle>
          <a:p>
            <a:pPr>
              <a:defRPr/>
            </a:pPr>
            <a:fld id="{4B6C6613-55EF-4378-A326-F87E6C7F6C28}" type="slidenum">
              <a:rPr lang="en-AU">
                <a:solidFill>
                  <a:srgbClr val="002D62"/>
                </a:solidFill>
                <a:ea typeface="ＭＳ Ｐゴシック" pitchFamily="34" charset="-128"/>
              </a:rPr>
              <a:pPr>
                <a:defRPr/>
              </a:pPr>
              <a:t>‹#›</a:t>
            </a:fld>
            <a:endParaRPr lang="en-AU">
              <a:solidFill>
                <a:srgbClr val="002D62"/>
              </a:solidFill>
              <a:ea typeface="ＭＳ Ｐゴシック" pitchFamily="34" charset="-128"/>
            </a:endParaRPr>
          </a:p>
        </p:txBody>
      </p:sp>
      <p:sp>
        <p:nvSpPr>
          <p:cNvPr id="2052" name="Text Box 18"/>
          <p:cNvSpPr txBox="1">
            <a:spLocks noChangeArrowheads="1"/>
          </p:cNvSpPr>
          <p:nvPr/>
        </p:nvSpPr>
        <p:spPr bwMode="auto">
          <a:xfrm>
            <a:off x="741231" y="0"/>
            <a:ext cx="85026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Bef>
                <a:spcPct val="50000"/>
              </a:spcBef>
            </a:pPr>
            <a:endParaRPr lang="en-US" b="0" smtClean="0">
              <a:solidFill>
                <a:srgbClr val="002D62"/>
              </a:solidFill>
            </a:endParaRPr>
          </a:p>
        </p:txBody>
      </p:sp>
      <p:sp>
        <p:nvSpPr>
          <p:cNvPr id="2053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71913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smtClean="0"/>
              <a:t>Click to edit Master title style</a:t>
            </a:r>
          </a:p>
        </p:txBody>
      </p:sp>
      <p:sp>
        <p:nvSpPr>
          <p:cNvPr id="1056" name="DISCLAIMER"/>
          <p:cNvSpPr txBox="1">
            <a:spLocks noChangeArrowheads="1"/>
          </p:cNvSpPr>
          <p:nvPr/>
        </p:nvSpPr>
        <p:spPr bwMode="auto">
          <a:xfrm>
            <a:off x="4562608" y="6276976"/>
            <a:ext cx="4290880" cy="428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19050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 anchor="b">
            <a:spAutoFit/>
          </a:bodyPr>
          <a:lstStyle>
            <a:lvl1pPr algn="l" defTabSz="892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446088" algn="l" defTabSz="892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892175" algn="l" defTabSz="892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338263" algn="l" defTabSz="892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1784350" algn="l" defTabSz="892175"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241550" defTabSz="892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698750" defTabSz="892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155950" defTabSz="892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613150" defTabSz="8921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>
              <a:spcAft>
                <a:spcPct val="50000"/>
              </a:spcAft>
              <a:defRPr/>
            </a:pPr>
            <a:r>
              <a:rPr lang="en-AU" sz="800" noProof="1" smtClean="0">
                <a:solidFill>
                  <a:srgbClr val="002D62"/>
                </a:solidFill>
              </a:rPr>
              <a:t>This information is confidential and was prepared by </a:t>
            </a:r>
            <a:r>
              <a:rPr lang="en-AU" sz="800" smtClean="0">
                <a:solidFill>
                  <a:srgbClr val="002D62"/>
                </a:solidFill>
              </a:rPr>
              <a:t>SVA Consulting</a:t>
            </a:r>
            <a:r>
              <a:rPr lang="en-AU" sz="800" noProof="1" smtClean="0">
                <a:solidFill>
                  <a:srgbClr val="002D62"/>
                </a:solidFill>
              </a:rPr>
              <a:t> solely for the use of our client;</a:t>
            </a:r>
            <a:r>
              <a:rPr lang="en-AU" sz="800" smtClean="0">
                <a:solidFill>
                  <a:srgbClr val="002D62"/>
                </a:solidFill>
              </a:rPr>
              <a:t> </a:t>
            </a:r>
            <a:r>
              <a:rPr lang="en-AU" sz="800" noProof="1" smtClean="0">
                <a:solidFill>
                  <a:srgbClr val="002D62"/>
                </a:solidFill>
              </a:rPr>
              <a:t>it is not to be relied on by any </a:t>
            </a:r>
            <a:r>
              <a:rPr lang="en-AU" sz="800" smtClean="0">
                <a:solidFill>
                  <a:srgbClr val="002D62"/>
                </a:solidFill>
              </a:rPr>
              <a:t>third </a:t>
            </a:r>
            <a:r>
              <a:rPr lang="en-AU" sz="800" noProof="1" smtClean="0">
                <a:solidFill>
                  <a:srgbClr val="002D62"/>
                </a:solidFill>
              </a:rPr>
              <a:t>party without prior written consent.</a:t>
            </a:r>
          </a:p>
          <a:p>
            <a:pPr>
              <a:defRPr/>
            </a:pPr>
            <a:r>
              <a:rPr lang="en-AU" sz="800" noProof="1" smtClean="0">
                <a:solidFill>
                  <a:srgbClr val="002D62"/>
                </a:solidFill>
              </a:rPr>
              <a:t>Filename xxx_xxx.ppt</a:t>
            </a:r>
          </a:p>
        </p:txBody>
      </p:sp>
      <p:pic>
        <p:nvPicPr>
          <p:cNvPr id="2055" name="Picture 33" descr="SVA consulting pos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9066" y="6164263"/>
            <a:ext cx="3430984" cy="46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08142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34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34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34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34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34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34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34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rgbClr val="FFFFFF"/>
          </a:solidFill>
          <a:latin typeface="Arial" charset="0"/>
          <a:ea typeface="ＭＳ Ｐゴシック" pitchFamily="34" charset="-128"/>
        </a:defRPr>
      </a:lvl9pPr>
    </p:titleStyle>
    <p:bodyStyle>
      <a:lvl1pPr marL="265113" indent="-265113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736600" indent="-2921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Font typeface="Times" pitchFamily="84" charset="0"/>
        <a:buChar char="–"/>
        <a:defRPr sz="1500">
          <a:solidFill>
            <a:schemeClr val="tx1"/>
          </a:solidFill>
          <a:latin typeface="+mn-lt"/>
          <a:ea typeface="+mn-ea"/>
        </a:defRPr>
      </a:lvl2pPr>
      <a:lvl3pPr marL="1195388" indent="-2794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3pPr>
      <a:lvl4pPr marL="1666875" indent="-2921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4pPr>
      <a:lvl5pPr marL="2125663" indent="-279400" algn="l" rtl="0" eaLnBrk="0" fontAlgn="base" hangingPunct="0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5pPr>
      <a:lvl6pPr marL="2582863" indent="-279400" algn="l" rtl="0" fontAlgn="base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6pPr>
      <a:lvl7pPr marL="3040063" indent="-279400" algn="l" rtl="0" fontAlgn="base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7pPr>
      <a:lvl8pPr marL="3497263" indent="-279400" algn="l" rtl="0" fontAlgn="base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8pPr>
      <a:lvl9pPr marL="3954463" indent="-279400" algn="l" rtl="0" fontAlgn="base">
        <a:spcBef>
          <a:spcPct val="0"/>
        </a:spcBef>
        <a:spcAft>
          <a:spcPct val="30000"/>
        </a:spcAft>
        <a:buClr>
          <a:schemeClr val="accent1"/>
        </a:buClr>
        <a:buChar char="–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dirty="0" smtClean="0"/>
              <a:t>Using program logic and the “Golden Thread” to determine what you should be evaluating</a:t>
            </a:r>
            <a:endParaRPr lang="en-AU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 smtClean="0"/>
              <a:t>Presentation to the AES Conference; September 2011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9502775" y="6092825"/>
            <a:ext cx="403225" cy="476250"/>
          </a:xfrm>
        </p:spPr>
        <p:txBody>
          <a:bodyPr/>
          <a:lstStyle/>
          <a:p>
            <a:fld id="{4558FB7F-595C-407F-9BC5-891BB0CF52F9}" type="slidenum">
              <a:rPr lang="en-AU" smtClean="0"/>
              <a:pPr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2977326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xmlns="" val="2598278452"/>
              </p:ext>
            </p:extLst>
          </p:nvPr>
        </p:nvGraphicFramePr>
        <p:xfrm>
          <a:off x="272480" y="836712"/>
          <a:ext cx="936104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10</a:t>
            </a:fld>
            <a:endParaRPr lang="en-AU" dirty="0"/>
          </a:p>
        </p:txBody>
      </p:sp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3080792" y="1099195"/>
            <a:ext cx="3806662" cy="4789003"/>
          </a:xfrm>
          <a:prstGeom prst="rect">
            <a:avLst/>
          </a:prstGeom>
          <a:solidFill>
            <a:srgbClr val="FFFFFF">
              <a:alpha val="60000"/>
            </a:srgbClr>
          </a:solidFill>
          <a:ln w="127000" cap="rnd" cmpd="thickThin">
            <a:solidFill>
              <a:schemeClr val="tx1"/>
            </a:solidFill>
            <a:prstDash val="dash"/>
            <a:bevel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ct val="30000"/>
              </a:spcAft>
              <a:buClr>
                <a:schemeClr val="accent1"/>
              </a:buClr>
            </a:pPr>
            <a:r>
              <a:rPr lang="en-AU" sz="2800" dirty="0" smtClean="0">
                <a:latin typeface="Stencil" pitchFamily="82" charset="0"/>
              </a:rPr>
              <a:t>Organisations Must:</a:t>
            </a:r>
          </a:p>
          <a:p>
            <a:pPr marL="514350" indent="-514350">
              <a:spcAft>
                <a:spcPct val="300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AU" sz="2800" dirty="0" smtClean="0">
                <a:latin typeface="Stencil" pitchFamily="82" charset="0"/>
              </a:rPr>
              <a:t>Clarify their purpose </a:t>
            </a:r>
          </a:p>
          <a:p>
            <a:pPr marL="514350" indent="-514350">
              <a:spcAft>
                <a:spcPct val="300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AU" sz="2800" dirty="0">
                <a:latin typeface="Stencil" pitchFamily="82" charset="0"/>
              </a:rPr>
              <a:t>Understand </a:t>
            </a:r>
            <a:r>
              <a:rPr lang="en-AU" sz="2800" dirty="0" smtClean="0">
                <a:latin typeface="Stencil" pitchFamily="82" charset="0"/>
              </a:rPr>
              <a:t>the golden thread of all their programs</a:t>
            </a:r>
          </a:p>
          <a:p>
            <a:pPr marL="514350" indent="-514350">
              <a:spcAft>
                <a:spcPct val="300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AU" sz="2800" dirty="0" smtClean="0">
                <a:latin typeface="Stencil" pitchFamily="82" charset="0"/>
              </a:rPr>
              <a:t>Prioritise their programs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9pPr>
          </a:lstStyle>
          <a:p>
            <a:r>
              <a:rPr lang="en-AU" kern="1200" dirty="0" smtClean="0"/>
              <a:t>Focus! But how…</a:t>
            </a:r>
            <a:endParaRPr lang="en-AU" kern="1200" dirty="0"/>
          </a:p>
        </p:txBody>
      </p:sp>
    </p:spTree>
    <p:extLst>
      <p:ext uri="{BB962C8B-B14F-4D97-AF65-F5344CB8AC3E}">
        <p14:creationId xmlns:p14="http://schemas.microsoft.com/office/powerpoint/2010/main" xmlns="" val="24062626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 kern="1200" dirty="0"/>
              <a:t>Clarify your purpose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B86E-803F-4CF5-9A88-E9947CAA01E9}" type="slidenum">
              <a:rPr lang="en-US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4488" y="1268760"/>
            <a:ext cx="9217024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4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Purpose?</a:t>
            </a:r>
          </a:p>
          <a:p>
            <a:r>
              <a:rPr lang="en-AU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	</a:t>
            </a:r>
            <a:r>
              <a:rPr lang="en-AU" sz="4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Mission?</a:t>
            </a:r>
          </a:p>
          <a:p>
            <a:r>
              <a:rPr lang="en-AU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	</a:t>
            </a:r>
            <a:r>
              <a:rPr lang="en-AU" sz="4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	Vision?</a:t>
            </a:r>
          </a:p>
          <a:p>
            <a:r>
              <a:rPr lang="en-AU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	</a:t>
            </a:r>
            <a:r>
              <a:rPr lang="en-AU" sz="4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		Dream?</a:t>
            </a:r>
          </a:p>
          <a:p>
            <a:r>
              <a:rPr lang="en-AU" sz="4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	</a:t>
            </a:r>
            <a:r>
              <a:rPr lang="en-AU" sz="4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			Values?</a:t>
            </a:r>
            <a:endParaRPr lang="en-AU" sz="4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latin typeface="Broadway" pitchFamily="82" charset="0"/>
            </a:endParaRPr>
          </a:p>
          <a:p>
            <a:r>
              <a:rPr lang="en-AU" sz="4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latin typeface="Broadway" pitchFamily="82" charset="0"/>
              </a:rPr>
              <a:t>					Principles?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393160" y="956820"/>
            <a:ext cx="3168352" cy="2985433"/>
          </a:xfrm>
          <a:prstGeom prst="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spAutoFit/>
          </a:bodyPr>
          <a:lstStyle>
            <a:defPPr>
              <a:defRPr lang="en-AU"/>
            </a:defPPr>
            <a:lvl1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 kumimoji="0" sz="2000" b="1" i="0" u="none" strike="noStrike" kern="0" cap="none" spc="0" normalizeH="0" baseline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</a:defRPr>
            </a:lvl1pPr>
          </a:lstStyle>
          <a:p>
            <a:pPr algn="l"/>
            <a:r>
              <a:rPr lang="en-AU" b="0" dirty="0"/>
              <a:t>Whatever you call it, it must be…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AU" b="0" dirty="0"/>
              <a:t>Exclusive – not too broad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AU" b="0" dirty="0"/>
              <a:t>Easy to remember</a:t>
            </a:r>
          </a:p>
          <a:p>
            <a:pPr marL="342900" indent="-342900" algn="l">
              <a:buFont typeface="Arial" pitchFamily="34" charset="0"/>
              <a:buChar char="•"/>
            </a:pPr>
            <a:r>
              <a:rPr lang="en-AU" b="0" dirty="0"/>
              <a:t>Aligned with key stakeholders</a:t>
            </a:r>
          </a:p>
        </p:txBody>
      </p:sp>
    </p:spTree>
    <p:extLst>
      <p:ext uri="{BB962C8B-B14F-4D97-AF65-F5344CB8AC3E}">
        <p14:creationId xmlns:p14="http://schemas.microsoft.com/office/powerpoint/2010/main" xmlns="" val="28674146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25B13226-5BE0-4F48-854E-2AE09BE00DDC}" type="slidenum">
              <a:rPr lang="en-AU" sz="800" b="0"/>
              <a:pPr/>
              <a:t>12</a:t>
            </a:fld>
            <a:endParaRPr lang="en-AU" sz="800" b="0"/>
          </a:p>
        </p:txBody>
      </p:sp>
      <p:sp>
        <p:nvSpPr>
          <p:cNvPr id="23558" name="Rectangle 5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US" kern="1200" dirty="0"/>
              <a:t>Programs are really complex….</a:t>
            </a:r>
            <a:endParaRPr lang="en-AU" kern="1200" dirty="0"/>
          </a:p>
        </p:txBody>
      </p:sp>
      <p:sp>
        <p:nvSpPr>
          <p:cNvPr id="23559" name="AutoShape 6"/>
          <p:cNvSpPr>
            <a:spLocks noChangeArrowheads="1"/>
          </p:cNvSpPr>
          <p:nvPr/>
        </p:nvSpPr>
        <p:spPr bwMode="auto">
          <a:xfrm>
            <a:off x="584731" y="2708278"/>
            <a:ext cx="2184135" cy="1368425"/>
          </a:xfrm>
          <a:prstGeom prst="homePlate">
            <a:avLst>
              <a:gd name="adj" fmla="val 36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en-US" b="0" dirty="0"/>
              <a:t>Participants take part…</a:t>
            </a:r>
            <a:endParaRPr lang="en-AU" b="0" dirty="0"/>
          </a:p>
        </p:txBody>
      </p:sp>
      <p:sp>
        <p:nvSpPr>
          <p:cNvPr id="23560" name="AutoShape 7"/>
          <p:cNvSpPr>
            <a:spLocks noChangeArrowheads="1"/>
          </p:cNvSpPr>
          <p:nvPr/>
        </p:nvSpPr>
        <p:spPr bwMode="auto">
          <a:xfrm>
            <a:off x="2576736" y="2708278"/>
            <a:ext cx="2484571" cy="1368425"/>
          </a:xfrm>
          <a:prstGeom prst="chevron">
            <a:avLst>
              <a:gd name="adj" fmla="val 3683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228600" indent="-228600"/>
            <a:r>
              <a:rPr lang="en-US" sz="2000" b="0" dirty="0"/>
              <a:t>…in a program (activity)</a:t>
            </a:r>
            <a:endParaRPr lang="en-AU" sz="2000" b="0" dirty="0"/>
          </a:p>
        </p:txBody>
      </p:sp>
      <p:grpSp>
        <p:nvGrpSpPr>
          <p:cNvPr id="2" name="Group 1"/>
          <p:cNvGrpSpPr/>
          <p:nvPr/>
        </p:nvGrpSpPr>
        <p:grpSpPr>
          <a:xfrm>
            <a:off x="4641718" y="1125538"/>
            <a:ext cx="2495417" cy="4716462"/>
            <a:chOff x="4641718" y="1125538"/>
            <a:chExt cx="2495417" cy="4716462"/>
          </a:xfrm>
        </p:grpSpPr>
        <p:sp>
          <p:nvSpPr>
            <p:cNvPr id="23561" name="AutoShape 8"/>
            <p:cNvSpPr>
              <a:spLocks noChangeArrowheads="1"/>
            </p:cNvSpPr>
            <p:nvPr/>
          </p:nvSpPr>
          <p:spPr bwMode="auto">
            <a:xfrm>
              <a:off x="5420784" y="1125538"/>
              <a:ext cx="1169458" cy="900112"/>
            </a:xfrm>
            <a:prstGeom prst="chevron">
              <a:avLst>
                <a:gd name="adj" fmla="val 40065"/>
              </a:avLst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64" name="AutoShape 11"/>
            <p:cNvSpPr>
              <a:spLocks noChangeArrowheads="1"/>
            </p:cNvSpPr>
            <p:nvPr/>
          </p:nvSpPr>
          <p:spPr bwMode="auto">
            <a:xfrm>
              <a:off x="4953000" y="2276478"/>
              <a:ext cx="1169458" cy="900113"/>
            </a:xfrm>
            <a:prstGeom prst="chevron">
              <a:avLst>
                <a:gd name="adj" fmla="val 40065"/>
              </a:avLst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67" name="AutoShape 14"/>
            <p:cNvSpPr>
              <a:spLocks noChangeArrowheads="1"/>
            </p:cNvSpPr>
            <p:nvPr/>
          </p:nvSpPr>
          <p:spPr bwMode="auto">
            <a:xfrm>
              <a:off x="4641718" y="4508503"/>
              <a:ext cx="1169458" cy="900113"/>
            </a:xfrm>
            <a:prstGeom prst="chevron">
              <a:avLst>
                <a:gd name="adj" fmla="val 40065"/>
              </a:avLst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70" name="AutoShape 17"/>
            <p:cNvSpPr>
              <a:spLocks noChangeArrowheads="1"/>
            </p:cNvSpPr>
            <p:nvPr/>
          </p:nvSpPr>
          <p:spPr bwMode="auto">
            <a:xfrm>
              <a:off x="5420784" y="2978153"/>
              <a:ext cx="1169458" cy="900113"/>
            </a:xfrm>
            <a:prstGeom prst="chevron">
              <a:avLst>
                <a:gd name="adj" fmla="val 40065"/>
              </a:avLst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73" name="AutoShape 20"/>
            <p:cNvSpPr>
              <a:spLocks noChangeArrowheads="1"/>
            </p:cNvSpPr>
            <p:nvPr/>
          </p:nvSpPr>
          <p:spPr bwMode="auto">
            <a:xfrm>
              <a:off x="5888567" y="1844678"/>
              <a:ext cx="1169458" cy="900113"/>
            </a:xfrm>
            <a:prstGeom prst="chevron">
              <a:avLst>
                <a:gd name="adj" fmla="val 40065"/>
              </a:avLst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76" name="AutoShape 23"/>
            <p:cNvSpPr>
              <a:spLocks noChangeArrowheads="1"/>
            </p:cNvSpPr>
            <p:nvPr/>
          </p:nvSpPr>
          <p:spPr bwMode="auto">
            <a:xfrm>
              <a:off x="5967677" y="4941888"/>
              <a:ext cx="1169458" cy="900112"/>
            </a:xfrm>
            <a:prstGeom prst="chevron">
              <a:avLst>
                <a:gd name="adj" fmla="val 40065"/>
              </a:avLst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278960" y="836613"/>
            <a:ext cx="1950244" cy="4429128"/>
            <a:chOff x="6278960" y="836613"/>
            <a:chExt cx="1950244" cy="4429128"/>
          </a:xfrm>
        </p:grpSpPr>
        <p:sp>
          <p:nvSpPr>
            <p:cNvPr id="23562" name="AutoShape 9"/>
            <p:cNvSpPr>
              <a:spLocks noChangeArrowheads="1"/>
            </p:cNvSpPr>
            <p:nvPr/>
          </p:nvSpPr>
          <p:spPr bwMode="auto">
            <a:xfrm>
              <a:off x="6746743" y="836613"/>
              <a:ext cx="1169458" cy="900112"/>
            </a:xfrm>
            <a:prstGeom prst="chevron">
              <a:avLst>
                <a:gd name="adj" fmla="val 40065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65" name="AutoShape 12"/>
            <p:cNvSpPr>
              <a:spLocks noChangeArrowheads="1"/>
            </p:cNvSpPr>
            <p:nvPr/>
          </p:nvSpPr>
          <p:spPr bwMode="auto">
            <a:xfrm>
              <a:off x="6591962" y="2349503"/>
              <a:ext cx="1169458" cy="900113"/>
            </a:xfrm>
            <a:prstGeom prst="chevron">
              <a:avLst>
                <a:gd name="adj" fmla="val 40065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68" name="AutoShape 15"/>
            <p:cNvSpPr>
              <a:spLocks noChangeArrowheads="1"/>
            </p:cNvSpPr>
            <p:nvPr/>
          </p:nvSpPr>
          <p:spPr bwMode="auto">
            <a:xfrm>
              <a:off x="7059746" y="1628778"/>
              <a:ext cx="1169458" cy="900113"/>
            </a:xfrm>
            <a:prstGeom prst="chevron">
              <a:avLst>
                <a:gd name="adj" fmla="val 40065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71" name="AutoShape 18"/>
            <p:cNvSpPr>
              <a:spLocks noChangeArrowheads="1"/>
            </p:cNvSpPr>
            <p:nvPr/>
          </p:nvSpPr>
          <p:spPr bwMode="auto">
            <a:xfrm>
              <a:off x="6278960" y="3789363"/>
              <a:ext cx="1169458" cy="900112"/>
            </a:xfrm>
            <a:prstGeom prst="chevron">
              <a:avLst>
                <a:gd name="adj" fmla="val 40065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74" name="AutoShape 21"/>
            <p:cNvSpPr>
              <a:spLocks noChangeArrowheads="1"/>
            </p:cNvSpPr>
            <p:nvPr/>
          </p:nvSpPr>
          <p:spPr bwMode="auto">
            <a:xfrm>
              <a:off x="6980635" y="4365628"/>
              <a:ext cx="1169458" cy="900113"/>
            </a:xfrm>
            <a:prstGeom prst="chevron">
              <a:avLst>
                <a:gd name="adj" fmla="val 40065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77" name="AutoShape 24"/>
            <p:cNvSpPr>
              <a:spLocks noChangeArrowheads="1"/>
            </p:cNvSpPr>
            <p:nvPr/>
          </p:nvSpPr>
          <p:spPr bwMode="auto">
            <a:xfrm>
              <a:off x="6903244" y="3141663"/>
              <a:ext cx="1169458" cy="900112"/>
            </a:xfrm>
            <a:prstGeom prst="chevron">
              <a:avLst>
                <a:gd name="adj" fmla="val 40065"/>
              </a:avLst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7684029" y="1125538"/>
            <a:ext cx="1871133" cy="4716462"/>
            <a:chOff x="7684029" y="1125538"/>
            <a:chExt cx="1871133" cy="4716462"/>
          </a:xfrm>
        </p:grpSpPr>
        <p:sp>
          <p:nvSpPr>
            <p:cNvPr id="23563" name="AutoShape 10"/>
            <p:cNvSpPr>
              <a:spLocks noChangeArrowheads="1"/>
            </p:cNvSpPr>
            <p:nvPr/>
          </p:nvSpPr>
          <p:spPr bwMode="auto">
            <a:xfrm>
              <a:off x="7761421" y="4941888"/>
              <a:ext cx="1169458" cy="900112"/>
            </a:xfrm>
            <a:prstGeom prst="chevron">
              <a:avLst>
                <a:gd name="adj" fmla="val 40065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66" name="AutoShape 13"/>
            <p:cNvSpPr>
              <a:spLocks noChangeArrowheads="1"/>
            </p:cNvSpPr>
            <p:nvPr/>
          </p:nvSpPr>
          <p:spPr bwMode="auto">
            <a:xfrm>
              <a:off x="7684029" y="1125538"/>
              <a:ext cx="1169458" cy="900112"/>
            </a:xfrm>
            <a:prstGeom prst="chevron">
              <a:avLst>
                <a:gd name="adj" fmla="val 40065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69" name="AutoShape 16"/>
            <p:cNvSpPr>
              <a:spLocks noChangeArrowheads="1"/>
            </p:cNvSpPr>
            <p:nvPr/>
          </p:nvSpPr>
          <p:spPr bwMode="auto">
            <a:xfrm>
              <a:off x="8385704" y="1700213"/>
              <a:ext cx="1169458" cy="900112"/>
            </a:xfrm>
            <a:prstGeom prst="chevron">
              <a:avLst>
                <a:gd name="adj" fmla="val 40065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72" name="AutoShape 19"/>
            <p:cNvSpPr>
              <a:spLocks noChangeArrowheads="1"/>
            </p:cNvSpPr>
            <p:nvPr/>
          </p:nvSpPr>
          <p:spPr bwMode="auto">
            <a:xfrm>
              <a:off x="7761421" y="2528888"/>
              <a:ext cx="1169458" cy="900112"/>
            </a:xfrm>
            <a:prstGeom prst="chevron">
              <a:avLst>
                <a:gd name="adj" fmla="val 40065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75" name="AutoShape 22"/>
            <p:cNvSpPr>
              <a:spLocks noChangeArrowheads="1"/>
            </p:cNvSpPr>
            <p:nvPr/>
          </p:nvSpPr>
          <p:spPr bwMode="auto">
            <a:xfrm>
              <a:off x="8229204" y="3213103"/>
              <a:ext cx="1169458" cy="900113"/>
            </a:xfrm>
            <a:prstGeom prst="chevron">
              <a:avLst>
                <a:gd name="adj" fmla="val 40065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  <p:sp>
          <p:nvSpPr>
            <p:cNvPr id="23578" name="AutoShape 25"/>
            <p:cNvSpPr>
              <a:spLocks noChangeArrowheads="1"/>
            </p:cNvSpPr>
            <p:nvPr/>
          </p:nvSpPr>
          <p:spPr bwMode="auto">
            <a:xfrm>
              <a:off x="8385704" y="3933828"/>
              <a:ext cx="1169458" cy="900113"/>
            </a:xfrm>
            <a:prstGeom prst="chevron">
              <a:avLst>
                <a:gd name="adj" fmla="val 40065"/>
              </a:avLst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endParaRPr lang="en-US" sz="1400" b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5008697" y="1287463"/>
            <a:ext cx="4552815" cy="4105278"/>
            <a:chOff x="5002348" y="1287463"/>
            <a:chExt cx="4552815" cy="4105278"/>
          </a:xfrm>
        </p:grpSpPr>
        <p:cxnSp>
          <p:nvCxnSpPr>
            <p:cNvPr id="23579" name="AutoShape 26"/>
            <p:cNvCxnSpPr>
              <a:cxnSpLocks noChangeShapeType="1"/>
              <a:stCxn id="23560" idx="3"/>
              <a:endCxn id="23561" idx="1"/>
            </p:cNvCxnSpPr>
            <p:nvPr/>
          </p:nvCxnSpPr>
          <p:spPr bwMode="auto">
            <a:xfrm flipV="1">
              <a:off x="5061307" y="1575594"/>
              <a:ext cx="720107" cy="1816897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0" name="AutoShape 27"/>
            <p:cNvCxnSpPr>
              <a:cxnSpLocks noChangeShapeType="1"/>
              <a:stCxn id="23570" idx="3"/>
              <a:endCxn id="23571" idx="1"/>
            </p:cNvCxnSpPr>
            <p:nvPr/>
          </p:nvCxnSpPr>
          <p:spPr bwMode="auto">
            <a:xfrm>
              <a:off x="6590242" y="3429003"/>
              <a:ext cx="79110" cy="811213"/>
            </a:xfrm>
            <a:prstGeom prst="bentConnector5">
              <a:avLst>
                <a:gd name="adj1" fmla="val 1397824"/>
                <a:gd name="adj2" fmla="val 183366"/>
                <a:gd name="adj3" fmla="val -70652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1" name="AutoShape 28"/>
            <p:cNvCxnSpPr>
              <a:cxnSpLocks noChangeShapeType="1"/>
              <a:stCxn id="23570" idx="3"/>
              <a:endCxn id="23568" idx="1"/>
            </p:cNvCxnSpPr>
            <p:nvPr/>
          </p:nvCxnSpPr>
          <p:spPr bwMode="auto">
            <a:xfrm flipV="1">
              <a:off x="6590242" y="2079628"/>
              <a:ext cx="859896" cy="1349375"/>
            </a:xfrm>
            <a:prstGeom prst="bentConnector3">
              <a:avLst>
                <a:gd name="adj1" fmla="val 27199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2" name="AutoShape 29"/>
            <p:cNvCxnSpPr>
              <a:cxnSpLocks noChangeShapeType="1"/>
              <a:stCxn id="23560" idx="3"/>
              <a:endCxn id="23567" idx="1"/>
            </p:cNvCxnSpPr>
            <p:nvPr/>
          </p:nvCxnSpPr>
          <p:spPr bwMode="auto">
            <a:xfrm flipH="1">
              <a:off x="5002348" y="3392491"/>
              <a:ext cx="58959" cy="1566069"/>
            </a:xfrm>
            <a:prstGeom prst="bentConnector5">
              <a:avLst>
                <a:gd name="adj1" fmla="val -387727"/>
                <a:gd name="adj2" fmla="val 57476"/>
                <a:gd name="adj3" fmla="val 48772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3" name="AutoShape 30"/>
            <p:cNvCxnSpPr>
              <a:cxnSpLocks noChangeShapeType="1"/>
              <a:stCxn id="23564" idx="3"/>
              <a:endCxn id="23562" idx="1"/>
            </p:cNvCxnSpPr>
            <p:nvPr/>
          </p:nvCxnSpPr>
          <p:spPr bwMode="auto">
            <a:xfrm flipV="1">
              <a:off x="6122460" y="1287463"/>
              <a:ext cx="1014677" cy="1439862"/>
            </a:xfrm>
            <a:prstGeom prst="bentConnector3">
              <a:avLst>
                <a:gd name="adj1" fmla="val 3067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4" name="AutoShape 31"/>
            <p:cNvCxnSpPr>
              <a:cxnSpLocks noChangeShapeType="1"/>
              <a:stCxn id="23577" idx="3"/>
              <a:endCxn id="23575" idx="1"/>
            </p:cNvCxnSpPr>
            <p:nvPr/>
          </p:nvCxnSpPr>
          <p:spPr bwMode="auto">
            <a:xfrm>
              <a:off x="8072704" y="3592513"/>
              <a:ext cx="546894" cy="71437"/>
            </a:xfrm>
            <a:prstGeom prst="bentConnector3">
              <a:avLst>
                <a:gd name="adj1" fmla="val 1415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5" name="AutoShape 32"/>
            <p:cNvCxnSpPr>
              <a:cxnSpLocks noChangeShapeType="1"/>
              <a:stCxn id="23575" idx="3"/>
              <a:endCxn id="23578" idx="1"/>
            </p:cNvCxnSpPr>
            <p:nvPr/>
          </p:nvCxnSpPr>
          <p:spPr bwMode="auto">
            <a:xfrm flipH="1">
              <a:off x="8776099" y="3663953"/>
              <a:ext cx="622565" cy="720725"/>
            </a:xfrm>
            <a:prstGeom prst="bentConnector5">
              <a:avLst>
                <a:gd name="adj1" fmla="val -64917"/>
                <a:gd name="adj2" fmla="val 193833"/>
                <a:gd name="adj3" fmla="val 20248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6" name="AutoShape 33"/>
            <p:cNvCxnSpPr>
              <a:cxnSpLocks noChangeShapeType="1"/>
              <a:stCxn id="23568" idx="3"/>
              <a:endCxn id="23566" idx="1"/>
            </p:cNvCxnSpPr>
            <p:nvPr/>
          </p:nvCxnSpPr>
          <p:spPr bwMode="auto">
            <a:xfrm flipH="1" flipV="1">
              <a:off x="8074424" y="1576391"/>
              <a:ext cx="154781" cy="503237"/>
            </a:xfrm>
            <a:prstGeom prst="bentConnector5">
              <a:avLst>
                <a:gd name="adj1" fmla="val -160000"/>
                <a:gd name="adj2" fmla="val 235014"/>
                <a:gd name="adj3" fmla="val 91555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7" name="AutoShape 34"/>
            <p:cNvCxnSpPr>
              <a:cxnSpLocks noChangeShapeType="1"/>
              <a:stCxn id="23565" idx="3"/>
              <a:endCxn id="23569" idx="1"/>
            </p:cNvCxnSpPr>
            <p:nvPr/>
          </p:nvCxnSpPr>
          <p:spPr bwMode="auto">
            <a:xfrm flipV="1">
              <a:off x="7761422" y="2151066"/>
              <a:ext cx="1014677" cy="649287"/>
            </a:xfrm>
            <a:prstGeom prst="bentConnector3">
              <a:avLst>
                <a:gd name="adj1" fmla="val 30676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8" name="AutoShape 35"/>
            <p:cNvCxnSpPr>
              <a:cxnSpLocks noChangeShapeType="1"/>
              <a:stCxn id="23571" idx="3"/>
              <a:endCxn id="23563" idx="1"/>
            </p:cNvCxnSpPr>
            <p:nvPr/>
          </p:nvCxnSpPr>
          <p:spPr bwMode="auto">
            <a:xfrm>
              <a:off x="7448420" y="4240216"/>
              <a:ext cx="703394" cy="1152525"/>
            </a:xfrm>
            <a:prstGeom prst="bentConnector3">
              <a:avLst>
                <a:gd name="adj1" fmla="val 2225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89" name="AutoShape 36"/>
            <p:cNvCxnSpPr>
              <a:cxnSpLocks noChangeShapeType="1"/>
              <a:stCxn id="23563" idx="3"/>
              <a:endCxn id="23575" idx="1"/>
            </p:cNvCxnSpPr>
            <p:nvPr/>
          </p:nvCxnSpPr>
          <p:spPr bwMode="auto">
            <a:xfrm flipH="1" flipV="1">
              <a:off x="8619597" y="3663950"/>
              <a:ext cx="311283" cy="1728788"/>
            </a:xfrm>
            <a:prstGeom prst="bentConnector5">
              <a:avLst>
                <a:gd name="adj1" fmla="val -79560"/>
                <a:gd name="adj2" fmla="val 50139"/>
                <a:gd name="adj3" fmla="val 304972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90" name="AutoShape 37"/>
            <p:cNvCxnSpPr>
              <a:cxnSpLocks noChangeShapeType="1"/>
              <a:stCxn id="23567" idx="3"/>
              <a:endCxn id="23576" idx="1"/>
            </p:cNvCxnSpPr>
            <p:nvPr/>
          </p:nvCxnSpPr>
          <p:spPr bwMode="auto">
            <a:xfrm>
              <a:off x="5811178" y="4959350"/>
              <a:ext cx="546894" cy="433388"/>
            </a:xfrm>
            <a:prstGeom prst="bentConnector3">
              <a:avLst>
                <a:gd name="adj1" fmla="val 14153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91" name="AutoShape 38"/>
            <p:cNvCxnSpPr>
              <a:cxnSpLocks noChangeShapeType="1"/>
              <a:stCxn id="23560" idx="3"/>
              <a:endCxn id="23564" idx="1"/>
            </p:cNvCxnSpPr>
            <p:nvPr/>
          </p:nvCxnSpPr>
          <p:spPr bwMode="auto">
            <a:xfrm flipV="1">
              <a:off x="5061307" y="2726535"/>
              <a:ext cx="252323" cy="665956"/>
            </a:xfrm>
            <a:prstGeom prst="bentConnector5">
              <a:avLst>
                <a:gd name="adj1" fmla="val 90598"/>
                <a:gd name="adj2" fmla="val 201907"/>
                <a:gd name="adj3" fmla="val 9402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92" name="AutoShape 39"/>
            <p:cNvCxnSpPr>
              <a:cxnSpLocks noChangeShapeType="1"/>
              <a:stCxn id="23569" idx="3"/>
              <a:endCxn id="23572" idx="1"/>
            </p:cNvCxnSpPr>
            <p:nvPr/>
          </p:nvCxnSpPr>
          <p:spPr bwMode="auto">
            <a:xfrm flipH="1">
              <a:off x="8151813" y="2151066"/>
              <a:ext cx="1403350" cy="828675"/>
            </a:xfrm>
            <a:prstGeom prst="bentConnector5">
              <a:avLst>
                <a:gd name="adj1" fmla="val -17648"/>
                <a:gd name="adj2" fmla="val 181611"/>
                <a:gd name="adj3" fmla="val 145468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93" name="AutoShape 40"/>
            <p:cNvCxnSpPr>
              <a:cxnSpLocks noChangeShapeType="1"/>
              <a:stCxn id="23560" idx="3"/>
              <a:endCxn id="23570" idx="1"/>
            </p:cNvCxnSpPr>
            <p:nvPr/>
          </p:nvCxnSpPr>
          <p:spPr bwMode="auto">
            <a:xfrm>
              <a:off x="5061307" y="3392491"/>
              <a:ext cx="720107" cy="35719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94" name="AutoShape 41"/>
            <p:cNvCxnSpPr>
              <a:cxnSpLocks noChangeShapeType="1"/>
              <a:stCxn id="23560" idx="3"/>
              <a:endCxn id="23573" idx="1"/>
            </p:cNvCxnSpPr>
            <p:nvPr/>
          </p:nvCxnSpPr>
          <p:spPr bwMode="auto">
            <a:xfrm flipV="1">
              <a:off x="5061307" y="2294735"/>
              <a:ext cx="1187890" cy="109775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3595" name="AutoShape 42"/>
            <p:cNvCxnSpPr>
              <a:cxnSpLocks noChangeShapeType="1"/>
              <a:stCxn id="23576" idx="3"/>
              <a:endCxn id="23563" idx="1"/>
            </p:cNvCxnSpPr>
            <p:nvPr/>
          </p:nvCxnSpPr>
          <p:spPr bwMode="auto">
            <a:xfrm>
              <a:off x="7137137" y="5392738"/>
              <a:ext cx="1014677" cy="0"/>
            </a:xfrm>
            <a:prstGeom prst="straightConnector1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5" name="Group 4"/>
          <p:cNvGrpSpPr/>
          <p:nvPr/>
        </p:nvGrpSpPr>
        <p:grpSpPr>
          <a:xfrm>
            <a:off x="6435462" y="1412875"/>
            <a:ext cx="1888331" cy="4103688"/>
            <a:chOff x="6435462" y="1412875"/>
            <a:chExt cx="1888331" cy="4103688"/>
          </a:xfrm>
        </p:grpSpPr>
        <p:sp>
          <p:nvSpPr>
            <p:cNvPr id="23596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6435462" y="1412875"/>
              <a:ext cx="1888331" cy="6477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A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9900">
                      <a:alpha val="49019"/>
                    </a:srgbClr>
                  </a:solidFill>
                  <a:latin typeface="Arial Black"/>
                </a:rPr>
                <a:t>Participants</a:t>
              </a:r>
            </a:p>
          </p:txBody>
        </p:sp>
        <p:sp>
          <p:nvSpPr>
            <p:cNvPr id="23597" name="WordArt 44"/>
            <p:cNvSpPr>
              <a:spLocks noChangeArrowheads="1" noChangeShapeType="1" noTextEdit="1"/>
            </p:cNvSpPr>
            <p:nvPr/>
          </p:nvSpPr>
          <p:spPr bwMode="auto">
            <a:xfrm>
              <a:off x="6435462" y="2565400"/>
              <a:ext cx="1888331" cy="6477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A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9900">
                      <a:alpha val="49019"/>
                    </a:srgbClr>
                  </a:solidFill>
                  <a:latin typeface="Arial Black"/>
                </a:rPr>
                <a:t>Funders</a:t>
              </a:r>
            </a:p>
          </p:txBody>
        </p:sp>
        <p:sp>
          <p:nvSpPr>
            <p:cNvPr id="23598" name="WordArt 45"/>
            <p:cNvSpPr>
              <a:spLocks noChangeArrowheads="1" noChangeShapeType="1" noTextEdit="1"/>
            </p:cNvSpPr>
            <p:nvPr/>
          </p:nvSpPr>
          <p:spPr bwMode="auto">
            <a:xfrm>
              <a:off x="6435462" y="3716338"/>
              <a:ext cx="1888331" cy="6477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AU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9900">
                      <a:alpha val="49019"/>
                    </a:srgbClr>
                  </a:solidFill>
                  <a:latin typeface="Arial Black"/>
                </a:rPr>
                <a:t>Government</a:t>
              </a:r>
            </a:p>
          </p:txBody>
        </p:sp>
        <p:sp>
          <p:nvSpPr>
            <p:cNvPr id="23599" name="WordArt 46"/>
            <p:cNvSpPr>
              <a:spLocks noChangeArrowheads="1" noChangeShapeType="1" noTextEdit="1"/>
            </p:cNvSpPr>
            <p:nvPr/>
          </p:nvSpPr>
          <p:spPr bwMode="auto">
            <a:xfrm>
              <a:off x="6435462" y="4868863"/>
              <a:ext cx="1888331" cy="647700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r>
                <a:rPr lang="en-AU" sz="3600" kern="10" dirty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9900">
                      <a:alpha val="49019"/>
                    </a:srgbClr>
                  </a:solidFill>
                  <a:latin typeface="Arial Black"/>
                </a:rPr>
                <a:t>Staff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266560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 kern="1200" dirty="0"/>
              <a:t>Focus on the critical outcomes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779068" y="1052736"/>
            <a:ext cx="8421819" cy="501493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AU" sz="3400" dirty="0" smtClean="0"/>
              <a:t>Filter using the Purpose: if </a:t>
            </a:r>
            <a:r>
              <a:rPr lang="en-AU" sz="3400" dirty="0"/>
              <a:t>they are not explicitly aligned </a:t>
            </a:r>
            <a:r>
              <a:rPr lang="en-AU" sz="3400" dirty="0" smtClean="0"/>
              <a:t>then </a:t>
            </a:r>
            <a:r>
              <a:rPr lang="en-AU" sz="3400" dirty="0"/>
              <a:t>“put them on the back burner” (but don’t completely ignore them)</a:t>
            </a:r>
          </a:p>
          <a:p>
            <a:pPr marL="514350" indent="-514350">
              <a:buFont typeface="+mj-lt"/>
              <a:buAutoNum type="arabicPeriod"/>
            </a:pPr>
            <a:r>
              <a:rPr lang="en-AU" sz="3400" dirty="0" smtClean="0"/>
              <a:t>Prioritise based on:</a:t>
            </a:r>
          </a:p>
          <a:p>
            <a:pPr marL="985837" lvl="1" indent="-514350"/>
            <a:r>
              <a:rPr lang="en-AU" sz="2900" dirty="0" smtClean="0"/>
              <a:t>Scale of the issue being addressed</a:t>
            </a:r>
          </a:p>
          <a:p>
            <a:pPr marL="985837" lvl="1" indent="-514350"/>
            <a:r>
              <a:rPr lang="en-AU" sz="2900" dirty="0" smtClean="0"/>
              <a:t>Our unique and demonstrated ability to impact on the issue (there is an issue with circularity here!)</a:t>
            </a:r>
            <a:endParaRPr lang="en-AU" sz="29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B86E-803F-4CF5-9A88-E9947CAA01E9}" type="slidenum">
              <a:rPr lang="en-US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9992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74" name="AutoShape 21"/>
          <p:cNvSpPr>
            <a:spLocks noChangeArrowheads="1"/>
          </p:cNvSpPr>
          <p:nvPr/>
        </p:nvSpPr>
        <p:spPr bwMode="auto">
          <a:xfrm>
            <a:off x="6980635" y="4365628"/>
            <a:ext cx="1169458" cy="900113"/>
          </a:xfrm>
          <a:prstGeom prst="chevron">
            <a:avLst>
              <a:gd name="adj" fmla="val 40065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66" name="AutoShape 13"/>
          <p:cNvSpPr>
            <a:spLocks noChangeArrowheads="1"/>
          </p:cNvSpPr>
          <p:nvPr/>
        </p:nvSpPr>
        <p:spPr bwMode="auto">
          <a:xfrm>
            <a:off x="7684029" y="1125538"/>
            <a:ext cx="1169458" cy="900112"/>
          </a:xfrm>
          <a:prstGeom prst="chevron">
            <a:avLst>
              <a:gd name="adj" fmla="val 40065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69" name="AutoShape 16"/>
          <p:cNvSpPr>
            <a:spLocks noChangeArrowheads="1"/>
          </p:cNvSpPr>
          <p:nvPr/>
        </p:nvSpPr>
        <p:spPr bwMode="auto">
          <a:xfrm>
            <a:off x="8385704" y="1700213"/>
            <a:ext cx="1169458" cy="900112"/>
          </a:xfrm>
          <a:prstGeom prst="chevron">
            <a:avLst>
              <a:gd name="adj" fmla="val 4006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54" name="Slide Number Placeholder 3"/>
          <p:cNvSpPr>
            <a:spLocks noGrp="1"/>
          </p:cNvSpPr>
          <p:nvPr>
            <p:ph type="sldNum" sz="quarter" idx="10"/>
          </p:nvPr>
        </p:nvSpPr>
        <p:spPr>
          <a:noFill/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fld id="{25B13226-5BE0-4F48-854E-2AE09BE00DDC}" type="slidenum">
              <a:rPr lang="en-AU" sz="800" b="0"/>
              <a:pPr/>
              <a:t>14</a:t>
            </a:fld>
            <a:endParaRPr lang="en-AU" sz="800" b="0"/>
          </a:p>
        </p:txBody>
      </p:sp>
      <p:sp>
        <p:nvSpPr>
          <p:cNvPr id="23558" name="Rectangle 5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US" kern="1200" dirty="0"/>
              <a:t>Leading to the “Golden Thread”</a:t>
            </a:r>
            <a:endParaRPr lang="en-AU" kern="1200" dirty="0"/>
          </a:p>
        </p:txBody>
      </p:sp>
      <p:sp>
        <p:nvSpPr>
          <p:cNvPr id="23559" name="AutoShape 6"/>
          <p:cNvSpPr>
            <a:spLocks noChangeArrowheads="1"/>
          </p:cNvSpPr>
          <p:nvPr/>
        </p:nvSpPr>
        <p:spPr bwMode="auto">
          <a:xfrm>
            <a:off x="584731" y="2708278"/>
            <a:ext cx="2184135" cy="1368425"/>
          </a:xfrm>
          <a:prstGeom prst="homePlate">
            <a:avLst>
              <a:gd name="adj" fmla="val 368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r>
              <a:rPr lang="en-US" b="0" dirty="0"/>
              <a:t>Participants take part…</a:t>
            </a:r>
            <a:endParaRPr lang="en-AU" b="0" dirty="0"/>
          </a:p>
        </p:txBody>
      </p:sp>
      <p:sp>
        <p:nvSpPr>
          <p:cNvPr id="23560" name="AutoShape 7"/>
          <p:cNvSpPr>
            <a:spLocks noChangeArrowheads="1"/>
          </p:cNvSpPr>
          <p:nvPr/>
        </p:nvSpPr>
        <p:spPr bwMode="auto">
          <a:xfrm>
            <a:off x="2504728" y="2708278"/>
            <a:ext cx="2497620" cy="1368425"/>
          </a:xfrm>
          <a:prstGeom prst="chevron">
            <a:avLst>
              <a:gd name="adj" fmla="val 36833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pPr marL="228600" indent="-228600"/>
            <a:r>
              <a:rPr lang="en-US" sz="2000" b="0" dirty="0"/>
              <a:t>…in a program (activity)</a:t>
            </a:r>
            <a:endParaRPr lang="en-AU" sz="2000" b="0" dirty="0"/>
          </a:p>
        </p:txBody>
      </p:sp>
      <p:sp>
        <p:nvSpPr>
          <p:cNvPr id="23561" name="AutoShape 8"/>
          <p:cNvSpPr>
            <a:spLocks noChangeArrowheads="1"/>
          </p:cNvSpPr>
          <p:nvPr/>
        </p:nvSpPr>
        <p:spPr bwMode="auto">
          <a:xfrm>
            <a:off x="5420784" y="1125538"/>
            <a:ext cx="1169458" cy="900112"/>
          </a:xfrm>
          <a:prstGeom prst="chevron">
            <a:avLst>
              <a:gd name="adj" fmla="val 4006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62" name="AutoShape 9"/>
          <p:cNvSpPr>
            <a:spLocks noChangeArrowheads="1"/>
          </p:cNvSpPr>
          <p:nvPr/>
        </p:nvSpPr>
        <p:spPr bwMode="auto">
          <a:xfrm>
            <a:off x="6746743" y="836613"/>
            <a:ext cx="1169458" cy="900112"/>
          </a:xfrm>
          <a:prstGeom prst="chevron">
            <a:avLst>
              <a:gd name="adj" fmla="val 40065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63" name="AutoShape 10"/>
          <p:cNvSpPr>
            <a:spLocks noChangeArrowheads="1"/>
          </p:cNvSpPr>
          <p:nvPr/>
        </p:nvSpPr>
        <p:spPr bwMode="auto">
          <a:xfrm>
            <a:off x="7761421" y="4941888"/>
            <a:ext cx="1169458" cy="900112"/>
          </a:xfrm>
          <a:prstGeom prst="chevron">
            <a:avLst>
              <a:gd name="adj" fmla="val 4006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64" name="AutoShape 11"/>
          <p:cNvSpPr>
            <a:spLocks noChangeArrowheads="1"/>
          </p:cNvSpPr>
          <p:nvPr/>
        </p:nvSpPr>
        <p:spPr bwMode="auto">
          <a:xfrm>
            <a:off x="4953000" y="2276478"/>
            <a:ext cx="1169458" cy="900113"/>
          </a:xfrm>
          <a:prstGeom prst="chevron">
            <a:avLst>
              <a:gd name="adj" fmla="val 4006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65" name="AutoShape 12"/>
          <p:cNvSpPr>
            <a:spLocks noChangeArrowheads="1"/>
          </p:cNvSpPr>
          <p:nvPr/>
        </p:nvSpPr>
        <p:spPr bwMode="auto">
          <a:xfrm>
            <a:off x="6591962" y="2349503"/>
            <a:ext cx="1169458" cy="900113"/>
          </a:xfrm>
          <a:prstGeom prst="chevron">
            <a:avLst>
              <a:gd name="adj" fmla="val 40065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67" name="AutoShape 14"/>
          <p:cNvSpPr>
            <a:spLocks noChangeArrowheads="1"/>
          </p:cNvSpPr>
          <p:nvPr/>
        </p:nvSpPr>
        <p:spPr bwMode="auto">
          <a:xfrm>
            <a:off x="4641718" y="4508503"/>
            <a:ext cx="1169458" cy="900113"/>
          </a:xfrm>
          <a:prstGeom prst="chevron">
            <a:avLst>
              <a:gd name="adj" fmla="val 4006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70" name="AutoShape 17"/>
          <p:cNvSpPr>
            <a:spLocks noChangeArrowheads="1"/>
          </p:cNvSpPr>
          <p:nvPr/>
        </p:nvSpPr>
        <p:spPr bwMode="auto">
          <a:xfrm>
            <a:off x="5420784" y="2978153"/>
            <a:ext cx="1169458" cy="900113"/>
          </a:xfrm>
          <a:prstGeom prst="chevron">
            <a:avLst>
              <a:gd name="adj" fmla="val 4006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71" name="AutoShape 18"/>
          <p:cNvSpPr>
            <a:spLocks noChangeArrowheads="1"/>
          </p:cNvSpPr>
          <p:nvPr/>
        </p:nvSpPr>
        <p:spPr bwMode="auto">
          <a:xfrm>
            <a:off x="6278960" y="3789363"/>
            <a:ext cx="1169458" cy="900112"/>
          </a:xfrm>
          <a:prstGeom prst="chevron">
            <a:avLst>
              <a:gd name="adj" fmla="val 40065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72" name="AutoShape 19"/>
          <p:cNvSpPr>
            <a:spLocks noChangeArrowheads="1"/>
          </p:cNvSpPr>
          <p:nvPr/>
        </p:nvSpPr>
        <p:spPr bwMode="auto">
          <a:xfrm>
            <a:off x="7761421" y="2528888"/>
            <a:ext cx="1169458" cy="900112"/>
          </a:xfrm>
          <a:prstGeom prst="chevron">
            <a:avLst>
              <a:gd name="adj" fmla="val 40065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73" name="AutoShape 20"/>
          <p:cNvSpPr>
            <a:spLocks noChangeArrowheads="1"/>
          </p:cNvSpPr>
          <p:nvPr/>
        </p:nvSpPr>
        <p:spPr bwMode="auto">
          <a:xfrm>
            <a:off x="5888567" y="1844678"/>
            <a:ext cx="1169458" cy="900113"/>
          </a:xfrm>
          <a:prstGeom prst="chevron">
            <a:avLst>
              <a:gd name="adj" fmla="val 4006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75" name="AutoShape 22"/>
          <p:cNvSpPr>
            <a:spLocks noChangeArrowheads="1"/>
          </p:cNvSpPr>
          <p:nvPr/>
        </p:nvSpPr>
        <p:spPr bwMode="auto">
          <a:xfrm>
            <a:off x="8229204" y="3213103"/>
            <a:ext cx="1169458" cy="900113"/>
          </a:xfrm>
          <a:prstGeom prst="chevron">
            <a:avLst>
              <a:gd name="adj" fmla="val 4006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76" name="AutoShape 23"/>
          <p:cNvSpPr>
            <a:spLocks noChangeArrowheads="1"/>
          </p:cNvSpPr>
          <p:nvPr/>
        </p:nvSpPr>
        <p:spPr bwMode="auto">
          <a:xfrm>
            <a:off x="5967677" y="4941888"/>
            <a:ext cx="1169458" cy="900112"/>
          </a:xfrm>
          <a:prstGeom prst="chevron">
            <a:avLst>
              <a:gd name="adj" fmla="val 40065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77" name="AutoShape 24"/>
          <p:cNvSpPr>
            <a:spLocks noChangeArrowheads="1"/>
          </p:cNvSpPr>
          <p:nvPr/>
        </p:nvSpPr>
        <p:spPr bwMode="auto">
          <a:xfrm>
            <a:off x="6903244" y="3141663"/>
            <a:ext cx="1169458" cy="900112"/>
          </a:xfrm>
          <a:prstGeom prst="chevron">
            <a:avLst>
              <a:gd name="adj" fmla="val 40065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78" name="AutoShape 25"/>
          <p:cNvSpPr>
            <a:spLocks noChangeArrowheads="1"/>
          </p:cNvSpPr>
          <p:nvPr/>
        </p:nvSpPr>
        <p:spPr bwMode="auto">
          <a:xfrm>
            <a:off x="8385704" y="3933828"/>
            <a:ext cx="1169458" cy="900113"/>
          </a:xfrm>
          <a:prstGeom prst="chevron">
            <a:avLst>
              <a:gd name="adj" fmla="val 40065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cxnSp>
        <p:nvCxnSpPr>
          <p:cNvPr id="23584" name="AutoShape 31"/>
          <p:cNvCxnSpPr>
            <a:cxnSpLocks noChangeShapeType="1"/>
            <a:stCxn id="23577" idx="3"/>
            <a:endCxn id="23575" idx="1"/>
          </p:cNvCxnSpPr>
          <p:nvPr/>
        </p:nvCxnSpPr>
        <p:spPr bwMode="auto">
          <a:xfrm>
            <a:off x="8072704" y="3592513"/>
            <a:ext cx="546894" cy="71437"/>
          </a:xfrm>
          <a:prstGeom prst="bentConnector3">
            <a:avLst>
              <a:gd name="adj1" fmla="val 14153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88" name="AutoShape 35"/>
          <p:cNvCxnSpPr>
            <a:cxnSpLocks noChangeShapeType="1"/>
            <a:stCxn id="23571" idx="3"/>
            <a:endCxn id="23563" idx="1"/>
          </p:cNvCxnSpPr>
          <p:nvPr/>
        </p:nvCxnSpPr>
        <p:spPr bwMode="auto">
          <a:xfrm>
            <a:off x="7448420" y="4240216"/>
            <a:ext cx="703394" cy="1152525"/>
          </a:xfrm>
          <a:prstGeom prst="bentConnector3">
            <a:avLst>
              <a:gd name="adj1" fmla="val 2225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89" name="AutoShape 36"/>
          <p:cNvCxnSpPr>
            <a:cxnSpLocks noChangeShapeType="1"/>
            <a:stCxn id="23563" idx="3"/>
            <a:endCxn id="23575" idx="1"/>
          </p:cNvCxnSpPr>
          <p:nvPr/>
        </p:nvCxnSpPr>
        <p:spPr bwMode="auto">
          <a:xfrm flipH="1" flipV="1">
            <a:off x="8619597" y="3663950"/>
            <a:ext cx="311283" cy="1728788"/>
          </a:xfrm>
          <a:prstGeom prst="bentConnector5">
            <a:avLst>
              <a:gd name="adj1" fmla="val -79560"/>
              <a:gd name="adj2" fmla="val 50139"/>
              <a:gd name="adj3" fmla="val 304972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93" name="AutoShape 40"/>
          <p:cNvCxnSpPr>
            <a:cxnSpLocks noChangeShapeType="1"/>
            <a:stCxn id="23560" idx="3"/>
            <a:endCxn id="23570" idx="1"/>
          </p:cNvCxnSpPr>
          <p:nvPr/>
        </p:nvCxnSpPr>
        <p:spPr bwMode="auto">
          <a:xfrm>
            <a:off x="5002348" y="3392491"/>
            <a:ext cx="779066" cy="35719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chemeClr val="tx1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94" name="AutoShape 41"/>
          <p:cNvCxnSpPr>
            <a:cxnSpLocks noChangeShapeType="1"/>
            <a:stCxn id="23560" idx="3"/>
            <a:endCxn id="23573" idx="1"/>
          </p:cNvCxnSpPr>
          <p:nvPr/>
        </p:nvCxnSpPr>
        <p:spPr bwMode="auto">
          <a:xfrm flipV="1">
            <a:off x="5002348" y="2294735"/>
            <a:ext cx="1246849" cy="1097756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595" name="AutoShape 42"/>
          <p:cNvCxnSpPr>
            <a:cxnSpLocks noChangeShapeType="1"/>
            <a:endCxn id="23563" idx="1"/>
          </p:cNvCxnSpPr>
          <p:nvPr/>
        </p:nvCxnSpPr>
        <p:spPr bwMode="auto">
          <a:xfrm flipV="1">
            <a:off x="7740783" y="5391944"/>
            <a:ext cx="381268" cy="797"/>
          </a:xfrm>
          <a:prstGeom prst="straightConnector1">
            <a:avLst/>
          </a:prstGeom>
          <a:noFill/>
          <a:ln w="28575">
            <a:solidFill>
              <a:srgbClr val="FFFF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597" name="WordArt 44"/>
          <p:cNvSpPr>
            <a:spLocks noChangeArrowheads="1" noChangeShapeType="1" noTextEdit="1"/>
          </p:cNvSpPr>
          <p:nvPr/>
        </p:nvSpPr>
        <p:spPr bwMode="auto">
          <a:xfrm>
            <a:off x="6435462" y="2565400"/>
            <a:ext cx="1888331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A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00">
                    <a:alpha val="49019"/>
                  </a:srgbClr>
                </a:solidFill>
                <a:latin typeface="Arial Black"/>
              </a:rPr>
              <a:t>Funders</a:t>
            </a:r>
          </a:p>
        </p:txBody>
      </p:sp>
      <p:sp>
        <p:nvSpPr>
          <p:cNvPr id="23598" name="WordArt 45"/>
          <p:cNvSpPr>
            <a:spLocks noChangeArrowheads="1" noChangeShapeType="1" noTextEdit="1"/>
          </p:cNvSpPr>
          <p:nvPr/>
        </p:nvSpPr>
        <p:spPr bwMode="auto">
          <a:xfrm>
            <a:off x="6435462" y="3716338"/>
            <a:ext cx="1888331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A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00">
                    <a:alpha val="49019"/>
                  </a:srgbClr>
                </a:solidFill>
                <a:latin typeface="Arial Black"/>
              </a:rPr>
              <a:t>Government</a:t>
            </a:r>
          </a:p>
        </p:txBody>
      </p:sp>
      <p:sp>
        <p:nvSpPr>
          <p:cNvPr id="23599" name="WordArt 46"/>
          <p:cNvSpPr>
            <a:spLocks noChangeArrowheads="1" noChangeShapeType="1" noTextEdit="1"/>
          </p:cNvSpPr>
          <p:nvPr/>
        </p:nvSpPr>
        <p:spPr bwMode="auto">
          <a:xfrm>
            <a:off x="6435462" y="4725144"/>
            <a:ext cx="1888331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A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00">
                    <a:alpha val="49019"/>
                  </a:srgbClr>
                </a:solidFill>
                <a:latin typeface="Arial Black"/>
              </a:rPr>
              <a:t>Staff</a:t>
            </a:r>
          </a:p>
        </p:txBody>
      </p:sp>
      <p:cxnSp>
        <p:nvCxnSpPr>
          <p:cNvPr id="51" name="AutoShape 41"/>
          <p:cNvCxnSpPr>
            <a:cxnSpLocks noChangeShapeType="1"/>
            <a:stCxn id="23573" idx="3"/>
          </p:cNvCxnSpPr>
          <p:nvPr/>
        </p:nvCxnSpPr>
        <p:spPr bwMode="auto">
          <a:xfrm>
            <a:off x="7058025" y="2294735"/>
            <a:ext cx="1365516" cy="1115615"/>
          </a:xfrm>
          <a:prstGeom prst="bentConnector3">
            <a:avLst>
              <a:gd name="adj1" fmla="val 50000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" name="Elbow Connector 7"/>
          <p:cNvCxnSpPr>
            <a:stCxn id="23570" idx="3"/>
            <a:endCxn id="23577" idx="1"/>
          </p:cNvCxnSpPr>
          <p:nvPr/>
        </p:nvCxnSpPr>
        <p:spPr bwMode="auto">
          <a:xfrm>
            <a:off x="6590242" y="3428210"/>
            <a:ext cx="673632" cy="163509"/>
          </a:xfrm>
          <a:prstGeom prst="bentConnector3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AutoShape 36"/>
          <p:cNvCxnSpPr>
            <a:cxnSpLocks noChangeShapeType="1"/>
          </p:cNvCxnSpPr>
          <p:nvPr/>
        </p:nvCxnSpPr>
        <p:spPr bwMode="auto">
          <a:xfrm flipH="1" flipV="1">
            <a:off x="7666053" y="1863725"/>
            <a:ext cx="311283" cy="1728788"/>
          </a:xfrm>
          <a:prstGeom prst="bentConnector5">
            <a:avLst>
              <a:gd name="adj1" fmla="val -79560"/>
              <a:gd name="adj2" fmla="val 50139"/>
              <a:gd name="adj3" fmla="val 301779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Elbow Connector 14"/>
          <p:cNvCxnSpPr>
            <a:endCxn id="23569" idx="1"/>
          </p:cNvCxnSpPr>
          <p:nvPr/>
        </p:nvCxnSpPr>
        <p:spPr bwMode="auto">
          <a:xfrm>
            <a:off x="7565364" y="1863725"/>
            <a:ext cx="1180970" cy="286544"/>
          </a:xfrm>
          <a:prstGeom prst="bentConnector3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568" name="AutoShape 15"/>
          <p:cNvSpPr>
            <a:spLocks noChangeArrowheads="1"/>
          </p:cNvSpPr>
          <p:nvPr/>
        </p:nvSpPr>
        <p:spPr bwMode="auto">
          <a:xfrm>
            <a:off x="7059746" y="1631615"/>
            <a:ext cx="1169458" cy="900113"/>
          </a:xfrm>
          <a:prstGeom prst="chevron">
            <a:avLst>
              <a:gd name="adj" fmla="val 40065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endParaRPr lang="en-US" sz="1400" b="0"/>
          </a:p>
        </p:txBody>
      </p:sp>
      <p:sp>
        <p:nvSpPr>
          <p:cNvPr id="23596" name="WordArt 43"/>
          <p:cNvSpPr>
            <a:spLocks noChangeArrowheads="1" noChangeShapeType="1" noTextEdit="1"/>
          </p:cNvSpPr>
          <p:nvPr/>
        </p:nvSpPr>
        <p:spPr bwMode="auto">
          <a:xfrm>
            <a:off x="6435462" y="1412875"/>
            <a:ext cx="1888331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en-AU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9900">
                    <a:alpha val="49019"/>
                  </a:srgbClr>
                </a:solidFill>
                <a:latin typeface="Arial Black"/>
              </a:rPr>
              <a:t>Participants</a:t>
            </a:r>
          </a:p>
        </p:txBody>
      </p:sp>
    </p:spTree>
    <p:extLst>
      <p:ext uri="{BB962C8B-B14F-4D97-AF65-F5344CB8AC3E}">
        <p14:creationId xmlns:p14="http://schemas.microsoft.com/office/powerpoint/2010/main" xmlns="" val="1507064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 kern="1200" dirty="0"/>
              <a:t>Prioritise your programs: similar criteria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idx="1"/>
          </p:nvPr>
        </p:nvSpPr>
        <p:spPr>
          <a:xfrm>
            <a:off x="779069" y="1700808"/>
            <a:ext cx="5038027" cy="3384376"/>
          </a:xfrm>
        </p:spPr>
        <p:txBody>
          <a:bodyPr/>
          <a:lstStyle/>
          <a:p>
            <a:pPr marL="0" indent="0">
              <a:buNone/>
            </a:pPr>
            <a:r>
              <a:rPr lang="en-AU" sz="3600" dirty="0" smtClean="0"/>
              <a:t>Criteria:</a:t>
            </a:r>
          </a:p>
          <a:p>
            <a:r>
              <a:rPr lang="en-AU" sz="3600" dirty="0" smtClean="0"/>
              <a:t>Alignment with purpose</a:t>
            </a:r>
            <a:endParaRPr lang="en-AU" sz="3600" dirty="0"/>
          </a:p>
          <a:p>
            <a:r>
              <a:rPr lang="en-AU" sz="3600" dirty="0" smtClean="0"/>
              <a:t>Effectiveness</a:t>
            </a:r>
          </a:p>
          <a:p>
            <a:r>
              <a:rPr lang="en-AU" sz="3600" dirty="0" smtClean="0"/>
              <a:t>Efficiency</a:t>
            </a:r>
            <a:endParaRPr lang="en-AU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8B86E-803F-4CF5-9A88-E9947CAA01E9}" type="slidenum">
              <a:rPr lang="en-US"/>
              <a:pPr/>
              <a:t>15</a:t>
            </a:fld>
            <a:endParaRPr lang="en-US"/>
          </a:p>
        </p:txBody>
      </p:sp>
      <p:sp>
        <p:nvSpPr>
          <p:cNvPr id="2" name="Explosion 2 1"/>
          <p:cNvSpPr/>
          <p:nvPr/>
        </p:nvSpPr>
        <p:spPr bwMode="auto">
          <a:xfrm>
            <a:off x="4664968" y="2420888"/>
            <a:ext cx="5040560" cy="3384376"/>
          </a:xfrm>
          <a:prstGeom prst="irregularSeal2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36000" tIns="36000" rIns="36000" bIns="3600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28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Arial Black" pitchFamily="34" charset="0"/>
              </a:rPr>
              <a:t>Drat. We need to evaluate…</a:t>
            </a:r>
          </a:p>
        </p:txBody>
      </p:sp>
    </p:spTree>
    <p:extLst>
      <p:ext uri="{BB962C8B-B14F-4D97-AF65-F5344CB8AC3E}">
        <p14:creationId xmlns:p14="http://schemas.microsoft.com/office/powerpoint/2010/main" xmlns="" val="1218943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 kern="1200" dirty="0"/>
              <a:t>Elements in effective M&amp;E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386BA-3BD6-44B4-B994-A84A6FCDD61E}" type="slidenum">
              <a:rPr lang="en-AU" smtClean="0"/>
              <a:pPr/>
              <a:t>16</a:t>
            </a:fld>
            <a:endParaRPr lang="en-AU" dirty="0"/>
          </a:p>
        </p:txBody>
      </p:sp>
      <p:sp>
        <p:nvSpPr>
          <p:cNvPr id="13" name="Rounded Rectangle 2"/>
          <p:cNvSpPr/>
          <p:nvPr/>
        </p:nvSpPr>
        <p:spPr bwMode="auto">
          <a:xfrm>
            <a:off x="671550" y="1700808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indent="3175" algn="ctr" eaLnBrk="1" fontAlgn="auto" hangingPunct="1"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</a:pPr>
            <a:r>
              <a:rPr lang="en-AU" sz="2000" b="1" kern="0" dirty="0">
                <a:solidFill>
                  <a:srgbClr val="002D62"/>
                </a:solidFill>
                <a:latin typeface="Arial"/>
                <a:ea typeface="ＭＳ Ｐゴシック"/>
              </a:rPr>
              <a:t>Understanding what I want to and should do</a:t>
            </a:r>
          </a:p>
        </p:txBody>
      </p:sp>
      <p:sp>
        <p:nvSpPr>
          <p:cNvPr id="18" name="Rounded Rectangle 2"/>
          <p:cNvSpPr/>
          <p:nvPr/>
        </p:nvSpPr>
        <p:spPr bwMode="auto">
          <a:xfrm>
            <a:off x="671550" y="4223180"/>
            <a:ext cx="2520280" cy="1260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indent="3175" algn="ctr" eaLnBrk="1" fontAlgn="auto" hangingPunct="1"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</a:pPr>
            <a:r>
              <a:rPr lang="en-AU" sz="2000" b="1" kern="0" dirty="0">
                <a:solidFill>
                  <a:srgbClr val="002D62"/>
                </a:solidFill>
                <a:latin typeface="Arial"/>
                <a:ea typeface="ＭＳ Ｐゴシック"/>
              </a:rPr>
              <a:t>Understanding How to measure what I am doing</a:t>
            </a:r>
          </a:p>
        </p:txBody>
      </p:sp>
      <p:sp>
        <p:nvSpPr>
          <p:cNvPr id="19" name="Rounded Rectangle 2"/>
          <p:cNvSpPr/>
          <p:nvPr/>
        </p:nvSpPr>
        <p:spPr bwMode="auto">
          <a:xfrm>
            <a:off x="3632978" y="2961994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lang="en-AU" sz="2000" b="1" kern="0" dirty="0" smtClean="0">
                <a:solidFill>
                  <a:srgbClr val="002D62"/>
                </a:solidFill>
                <a:latin typeface="Arial"/>
                <a:ea typeface="ＭＳ Ｐゴシック"/>
              </a:rPr>
              <a:t>Evaluate against a clear plan, a baseline or benchmarks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0" name="Rounded Rectangle 2"/>
          <p:cNvSpPr/>
          <p:nvPr/>
        </p:nvSpPr>
        <p:spPr bwMode="auto">
          <a:xfrm>
            <a:off x="6561428" y="2963581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lang="en-AU" sz="2000" b="1" kern="0" noProof="0" dirty="0" smtClean="0">
                <a:solidFill>
                  <a:srgbClr val="002D62"/>
                </a:solidFill>
                <a:latin typeface="Arial"/>
                <a:ea typeface="ＭＳ Ｐゴシック"/>
              </a:rPr>
              <a:t>Communicate; improve; refocus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cxnSp>
        <p:nvCxnSpPr>
          <p:cNvPr id="22" name="Elbow Connector 21"/>
          <p:cNvCxnSpPr>
            <a:stCxn id="13" idx="3"/>
            <a:endCxn id="19" idx="1"/>
          </p:cNvCxnSpPr>
          <p:nvPr/>
        </p:nvCxnSpPr>
        <p:spPr bwMode="auto">
          <a:xfrm>
            <a:off x="3191830" y="2330808"/>
            <a:ext cx="441148" cy="1261186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Elbow Connector 24"/>
          <p:cNvCxnSpPr>
            <a:stCxn id="18" idx="3"/>
            <a:endCxn id="19" idx="1"/>
          </p:cNvCxnSpPr>
          <p:nvPr/>
        </p:nvCxnSpPr>
        <p:spPr bwMode="auto">
          <a:xfrm flipV="1">
            <a:off x="3191830" y="3591994"/>
            <a:ext cx="441148" cy="1261186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Elbow Connector 26"/>
          <p:cNvCxnSpPr>
            <a:stCxn id="19" idx="3"/>
            <a:endCxn id="20" idx="1"/>
          </p:cNvCxnSpPr>
          <p:nvPr/>
        </p:nvCxnSpPr>
        <p:spPr bwMode="auto">
          <a:xfrm>
            <a:off x="6153258" y="3591994"/>
            <a:ext cx="408170" cy="1587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330456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xmlns="" val="222424423"/>
              </p:ext>
            </p:extLst>
          </p:nvPr>
        </p:nvGraphicFramePr>
        <p:xfrm>
          <a:off x="272480" y="836712"/>
          <a:ext cx="936104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17</a:t>
            </a:fld>
            <a:endParaRPr lang="en-AU" dirty="0"/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AU" dirty="0"/>
              <a:t>The vicious cycle that results from a lack of measurement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0" y="0"/>
            <a:ext cx="9906000" cy="692696"/>
          </a:xfrm>
          <a:prstGeom prst="rect">
            <a:avLst/>
          </a:prstGeom>
        </p:spPr>
        <p:txBody>
          <a:bodyPr lIns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9pPr>
          </a:lstStyle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136611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18</a:t>
            </a:fld>
            <a:endParaRPr lang="en-AU" dirty="0"/>
          </a:p>
        </p:txBody>
      </p:sp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xmlns="" val="2378443361"/>
              </p:ext>
            </p:extLst>
          </p:nvPr>
        </p:nvGraphicFramePr>
        <p:xfrm>
          <a:off x="272480" y="836712"/>
          <a:ext cx="936104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2720752" y="1088269"/>
            <a:ext cx="4536504" cy="4789003"/>
          </a:xfrm>
          <a:prstGeom prst="rect">
            <a:avLst/>
          </a:prstGeom>
          <a:solidFill>
            <a:srgbClr val="FFFFFF">
              <a:alpha val="60000"/>
            </a:srgbClr>
          </a:solidFill>
          <a:ln w="127000" cap="rnd" cmpd="thickThin">
            <a:solidFill>
              <a:schemeClr val="tx1"/>
            </a:solidFill>
            <a:prstDash val="dash"/>
            <a:bevel/>
            <a:headEnd/>
            <a:tailEnd/>
          </a:ln>
        </p:spPr>
        <p:txBody>
          <a:bodyPr wrap="square">
            <a:spAutoFit/>
          </a:bodyPr>
          <a:lstStyle/>
          <a:p>
            <a:pPr>
              <a:spcAft>
                <a:spcPct val="30000"/>
              </a:spcAft>
              <a:buClr>
                <a:schemeClr val="accent1"/>
              </a:buClr>
            </a:pPr>
            <a:r>
              <a:rPr lang="en-AU" sz="2800" dirty="0"/>
              <a:t>Organisations can overcome this by </a:t>
            </a:r>
            <a:r>
              <a:rPr lang="en-AU" sz="2800" dirty="0" smtClean="0"/>
              <a:t>:</a:t>
            </a:r>
            <a:endParaRPr lang="en-AU" sz="2800" dirty="0"/>
          </a:p>
          <a:p>
            <a:pPr marL="514350" indent="-514350">
              <a:spcAft>
                <a:spcPct val="300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AU" sz="2800" dirty="0" smtClean="0"/>
              <a:t>Accepting “indirect” measures</a:t>
            </a:r>
          </a:p>
          <a:p>
            <a:pPr marL="514350" indent="-514350">
              <a:spcAft>
                <a:spcPct val="300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AU" sz="2800" dirty="0" smtClean="0"/>
              <a:t>Leveraging the learning of others: use the “program logic”</a:t>
            </a:r>
          </a:p>
          <a:p>
            <a:pPr marL="514350" indent="-514350">
              <a:spcAft>
                <a:spcPct val="30000"/>
              </a:spcAft>
              <a:buClr>
                <a:schemeClr val="tx1"/>
              </a:buClr>
              <a:buFont typeface="+mj-lt"/>
              <a:buAutoNum type="arabicPeriod"/>
            </a:pPr>
            <a:r>
              <a:rPr lang="en-AU" sz="2800" dirty="0" smtClean="0"/>
              <a:t>Using highly structured and consistent approaches, e.g. SROI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AU" dirty="0"/>
              <a:t>The vicious cycle that results from a lack of measurement</a:t>
            </a:r>
          </a:p>
        </p:txBody>
      </p:sp>
    </p:spTree>
    <p:extLst>
      <p:ext uri="{BB962C8B-B14F-4D97-AF65-F5344CB8AC3E}">
        <p14:creationId xmlns:p14="http://schemas.microsoft.com/office/powerpoint/2010/main" xmlns="" val="38932111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19</a:t>
            </a:fld>
            <a:endParaRPr lang="en-AU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475728765"/>
              </p:ext>
            </p:extLst>
          </p:nvPr>
        </p:nvGraphicFramePr>
        <p:xfrm>
          <a:off x="1651000" y="1340768"/>
          <a:ext cx="6604000" cy="423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02000"/>
                <a:gridCol w="3302000"/>
              </a:tblGrid>
              <a:tr h="370840">
                <a:tc>
                  <a:txBody>
                    <a:bodyPr/>
                    <a:lstStyle/>
                    <a:p>
                      <a:r>
                        <a:rPr lang="en-AU" sz="2000" dirty="0" smtClean="0"/>
                        <a:t>Direct Measurement</a:t>
                      </a:r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2000" dirty="0" smtClean="0"/>
                        <a:t>Indirect Measurement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Metrics that directly measure or observe the desired outcome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Measures that reflect the desired outcome, sometimes referred to as “proxies”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e.g. counting the number of people that have been to our course that have got a job and retained it for six months</a:t>
                      </a:r>
                    </a:p>
                    <a:p>
                      <a:endParaRPr lang="en-A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A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34" charset="-128"/>
                        </a:rPr>
                        <a:t>e.g. families going to the movies together more often as an indicator of family cohesion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US" dirty="0"/>
              <a:t>Direct vs. Indirect Measurement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1088397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 dirty="0"/>
              <a:t>Social Venture Australia Consulting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 smtClean="0"/>
              <a:t>Part of SVA: non-profit; mission driven</a:t>
            </a:r>
          </a:p>
          <a:p>
            <a:r>
              <a:rPr lang="en-AU" dirty="0" smtClean="0"/>
              <a:t>15 consultants</a:t>
            </a:r>
          </a:p>
          <a:p>
            <a:r>
              <a:rPr lang="en-AU" dirty="0" smtClean="0"/>
              <a:t>Key areas:</a:t>
            </a:r>
          </a:p>
          <a:p>
            <a:pPr lvl="1"/>
            <a:r>
              <a:rPr lang="en-AU" dirty="0" smtClean="0"/>
              <a:t>Strategy</a:t>
            </a:r>
          </a:p>
          <a:p>
            <a:pPr lvl="1"/>
            <a:r>
              <a:rPr lang="en-AU" dirty="0" smtClean="0"/>
              <a:t>M&amp;E; including largest SROI practitioner world-wide</a:t>
            </a:r>
          </a:p>
          <a:p>
            <a:pPr lvl="1"/>
            <a:r>
              <a:rPr lang="en-AU" dirty="0" smtClean="0"/>
              <a:t>Boards</a:t>
            </a:r>
          </a:p>
          <a:p>
            <a:pPr lvl="1"/>
            <a:r>
              <a:rPr lang="en-AU" dirty="0" smtClean="0"/>
              <a:t>Program design</a:t>
            </a:r>
          </a:p>
          <a:p>
            <a:r>
              <a:rPr lang="en-AU" dirty="0" smtClean="0"/>
              <a:t>Clients:</a:t>
            </a:r>
          </a:p>
          <a:p>
            <a:pPr lvl="1"/>
            <a:r>
              <a:rPr lang="en-AU" dirty="0" smtClean="0"/>
              <a:t>Non-profits</a:t>
            </a:r>
          </a:p>
          <a:p>
            <a:pPr lvl="1"/>
            <a:r>
              <a:rPr lang="en-AU" dirty="0" smtClean="0"/>
              <a:t>Their funders</a:t>
            </a:r>
          </a:p>
          <a:p>
            <a:r>
              <a:rPr lang="en-AU" dirty="0" smtClean="0"/>
              <a:t>Fundamentally involved with the role that effective evaluation can play in addressing issues of disadvantage in society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58FB7F-595C-407F-9BC5-891BB0CF52F9}" type="slidenum">
              <a:rPr lang="en-AU" smtClean="0"/>
              <a:pPr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420714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000" dirty="0" smtClean="0"/>
              <a:t>Program logic: This is what happens</a:t>
            </a:r>
            <a:endParaRPr lang="en-AU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FD5796-F404-42A8-B9E7-995E536FC0EC}" type="slidenum">
              <a:rPr lang="en-AU" smtClean="0">
                <a:solidFill>
                  <a:srgbClr val="002D62"/>
                </a:solidFill>
              </a:rPr>
              <a:pPr>
                <a:defRPr/>
              </a:pPr>
              <a:t>20</a:t>
            </a:fld>
            <a:endParaRPr lang="en-AU">
              <a:solidFill>
                <a:srgbClr val="002D62"/>
              </a:solidFill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750748" y="1412875"/>
            <a:ext cx="1559852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1200" dirty="0" smtClean="0">
                <a:solidFill>
                  <a:srgbClr val="002D62"/>
                </a:solidFill>
                <a:ea typeface="ＭＳ Ｐゴシック" pitchFamily="34" charset="-128"/>
              </a:rPr>
              <a:t>Participants take part…</a:t>
            </a:r>
            <a:endParaRPr lang="en-AU" sz="1200" dirty="0" smtClean="0">
              <a:solidFill>
                <a:srgbClr val="002D62"/>
              </a:solidFill>
              <a:ea typeface="ＭＳ Ｐゴシック" pitchFamily="34" charset="-128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530674" y="2419568"/>
            <a:ext cx="1559852" cy="13684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AU" sz="1200" dirty="0" smtClean="0">
                <a:solidFill>
                  <a:srgbClr val="002D62"/>
                </a:solidFill>
                <a:latin typeface="Arial"/>
                <a:ea typeface="ＭＳ Ｐゴシック" pitchFamily="34" charset="-128"/>
              </a:rPr>
              <a:t>In Activities</a:t>
            </a:r>
            <a:endParaRPr lang="en-AU" sz="1200" dirty="0">
              <a:solidFill>
                <a:srgbClr val="002D62"/>
              </a:solidFill>
              <a:latin typeface="Arial"/>
              <a:ea typeface="ＭＳ Ｐゴシック" pitchFamily="34" charset="-12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493445" y="3933056"/>
            <a:ext cx="1988079" cy="1582738"/>
          </a:xfrm>
          <a:prstGeom prst="star16">
            <a:avLst>
              <a:gd name="adj" fmla="val 375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AU" sz="1200" smtClean="0">
                <a:solidFill>
                  <a:srgbClr val="002D62"/>
                </a:solidFill>
                <a:ea typeface="ＭＳ Ｐゴシック" pitchFamily="34" charset="-128"/>
              </a:rPr>
              <a:t>Key issue(s) that this program addresses 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7496434" y="2926382"/>
            <a:ext cx="1988079" cy="1582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AU" sz="1200" dirty="0">
                <a:solidFill>
                  <a:srgbClr val="002D62"/>
                </a:solidFill>
                <a:latin typeface="Arial"/>
                <a:ea typeface="ＭＳ Ｐゴシック" pitchFamily="34" charset="-128"/>
              </a:rPr>
              <a:t>Impact on the issue(s) addressed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4090526" y="3645024"/>
            <a:ext cx="1559851" cy="1368425"/>
            <a:chOff x="4215323" y="1412875"/>
            <a:chExt cx="1559851" cy="1368425"/>
          </a:xfrm>
        </p:grpSpPr>
        <p:sp>
          <p:nvSpPr>
            <p:cNvPr id="7" name="AutoShape 5"/>
            <p:cNvSpPr>
              <a:spLocks noChangeArrowheads="1"/>
            </p:cNvSpPr>
            <p:nvPr/>
          </p:nvSpPr>
          <p:spPr bwMode="auto">
            <a:xfrm>
              <a:off x="4215323" y="1412875"/>
              <a:ext cx="1559851" cy="1368425"/>
            </a:xfrm>
            <a:prstGeom prst="ellipse">
              <a:avLst/>
            </a:prstGeom>
            <a:solidFill>
              <a:srgbClr val="66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 anchor="ctr"/>
            <a:lstStyle/>
            <a:p>
              <a:pPr marL="403225" indent="-174625" algn="ctr"/>
              <a:endParaRPr lang="en-US" sz="1100" smtClean="0">
                <a:solidFill>
                  <a:srgbClr val="002D62"/>
                </a:solidFill>
                <a:ea typeface="ＭＳ Ｐゴシック" pitchFamily="34" charset="-128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275436" y="1773922"/>
              <a:ext cx="1439624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AU" sz="1200" dirty="0">
                  <a:solidFill>
                    <a:srgbClr val="002D62"/>
                  </a:solidFill>
                  <a:latin typeface="Arial"/>
                  <a:ea typeface="ＭＳ Ｐゴシック" pitchFamily="34" charset="-128"/>
                </a:rPr>
                <a:t>With short </a:t>
              </a:r>
            </a:p>
            <a:p>
              <a:pPr algn="ctr">
                <a:defRPr/>
              </a:pPr>
              <a:r>
                <a:rPr lang="en-AU" sz="1200" dirty="0">
                  <a:solidFill>
                    <a:srgbClr val="002D62"/>
                  </a:solidFill>
                  <a:latin typeface="Arial"/>
                  <a:ea typeface="ＭＳ Ｐゴシック" pitchFamily="34" charset="-128"/>
                </a:rPr>
                <a:t>term consequences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663230" y="1036712"/>
            <a:ext cx="1559851" cy="1368425"/>
            <a:chOff x="5433537" y="1412875"/>
            <a:chExt cx="1559851" cy="1368425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>
              <a:off x="5433537" y="1412875"/>
              <a:ext cx="1559851" cy="1368425"/>
            </a:xfrm>
            <a:prstGeom prst="ellipse">
              <a:avLst/>
            </a:prstGeom>
            <a:solidFill>
              <a:srgbClr val="0066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0" rIns="0" anchor="ctr"/>
            <a:lstStyle/>
            <a:p>
              <a:pPr marL="403225" indent="-228600" algn="ctr"/>
              <a:endParaRPr lang="en-US" sz="1200" smtClean="0">
                <a:solidFill>
                  <a:srgbClr val="FFFFFF"/>
                </a:solidFill>
                <a:ea typeface="ＭＳ Ｐゴシック" pitchFamily="34" charset="-128"/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511787" y="1773922"/>
              <a:ext cx="1403350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AU" sz="1200" dirty="0">
                  <a:solidFill>
                    <a:srgbClr val="002D62"/>
                  </a:solidFill>
                  <a:latin typeface="Arial"/>
                  <a:ea typeface="ＭＳ Ｐゴシック" pitchFamily="34" charset="-128"/>
                </a:rPr>
                <a:t>Medium</a:t>
              </a:r>
            </a:p>
            <a:p>
              <a:pPr algn="ctr">
                <a:defRPr/>
              </a:pPr>
              <a:r>
                <a:rPr lang="en-AU" sz="1200" dirty="0">
                  <a:solidFill>
                    <a:srgbClr val="002D62"/>
                  </a:solidFill>
                  <a:latin typeface="Arial"/>
                  <a:ea typeface="ＭＳ Ｐゴシック" pitchFamily="34" charset="-128"/>
                </a:rPr>
                <a:t>term consequences</a:t>
              </a:r>
            </a:p>
          </p:txBody>
        </p:sp>
      </p:grpSp>
      <p:grpSp>
        <p:nvGrpSpPr>
          <p:cNvPr id="22" name="Group 21"/>
          <p:cNvGrpSpPr/>
          <p:nvPr/>
        </p:nvGrpSpPr>
        <p:grpSpPr>
          <a:xfrm>
            <a:off x="6718166" y="4509120"/>
            <a:ext cx="1559851" cy="1368425"/>
            <a:chOff x="6671072" y="1412875"/>
            <a:chExt cx="1559851" cy="1368425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6671072" y="1412875"/>
              <a:ext cx="1559851" cy="1368425"/>
            </a:xfrm>
            <a:prstGeom prst="ellipse">
              <a:avLst/>
            </a:prstGeom>
            <a:solidFill>
              <a:srgbClr val="0000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anchor="ctr"/>
            <a:lstStyle/>
            <a:p>
              <a:pPr marL="228600" algn="ctr"/>
              <a:endParaRPr lang="en-US" sz="1200" smtClean="0">
                <a:solidFill>
                  <a:srgbClr val="FFFFFF"/>
                </a:solidFill>
                <a:ea typeface="ＭＳ Ｐゴシック" pitchFamily="34" charset="-128"/>
              </a:endParaRP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6826713" y="1773922"/>
              <a:ext cx="1248569" cy="64633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en-AU" sz="1200" dirty="0">
                  <a:solidFill>
                    <a:srgbClr val="FFFFFF"/>
                  </a:solidFill>
                  <a:latin typeface="Arial"/>
                  <a:ea typeface="ＭＳ Ｐゴシック" pitchFamily="34" charset="-128"/>
                </a:rPr>
                <a:t>Long</a:t>
              </a:r>
            </a:p>
            <a:p>
              <a:pPr algn="ctr">
                <a:defRPr/>
              </a:pPr>
              <a:r>
                <a:rPr lang="en-AU" sz="1200" dirty="0">
                  <a:solidFill>
                    <a:srgbClr val="FFFFFF"/>
                  </a:solidFill>
                  <a:latin typeface="Arial"/>
                  <a:ea typeface="ＭＳ Ｐゴシック" pitchFamily="34" charset="-128"/>
                </a:rPr>
                <a:t>term consequences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1923338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z="2000" dirty="0" smtClean="0"/>
              <a:t>We need to show that “this leads to this leads to this”</a:t>
            </a:r>
            <a:endParaRPr lang="en-AU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0FD5796-F404-42A8-B9E7-995E536FC0EC}" type="slidenum">
              <a:rPr lang="en-AU" smtClean="0">
                <a:solidFill>
                  <a:srgbClr val="002D62"/>
                </a:solidFill>
              </a:rPr>
              <a:pPr>
                <a:defRPr/>
              </a:pPr>
              <a:t>21</a:t>
            </a:fld>
            <a:endParaRPr lang="en-AU">
              <a:solidFill>
                <a:srgbClr val="002D62"/>
              </a:solidFill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1750748" y="2674292"/>
            <a:ext cx="1559852" cy="1368425"/>
          </a:xfrm>
          <a:prstGeom prst="homePlate">
            <a:avLst>
              <a:gd name="adj" fmla="val 3758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US" sz="1200" smtClean="0">
                <a:solidFill>
                  <a:srgbClr val="002D62"/>
                </a:solidFill>
                <a:ea typeface="ＭＳ Ｐゴシック" pitchFamily="34" charset="-128"/>
              </a:rPr>
              <a:t>Participants take part…</a:t>
            </a:r>
            <a:endParaRPr lang="en-AU" sz="1200" smtClean="0">
              <a:solidFill>
                <a:srgbClr val="002D62"/>
              </a:solidFill>
              <a:ea typeface="ＭＳ Ｐゴシック" pitchFamily="34" charset="-128"/>
            </a:endParaRPr>
          </a:p>
        </p:txBody>
      </p:sp>
      <p:sp>
        <p:nvSpPr>
          <p:cNvPr id="6" name="AutoShape 4"/>
          <p:cNvSpPr>
            <a:spLocks noChangeArrowheads="1"/>
          </p:cNvSpPr>
          <p:nvPr/>
        </p:nvSpPr>
        <p:spPr bwMode="auto">
          <a:xfrm>
            <a:off x="2954602" y="2674292"/>
            <a:ext cx="1559852" cy="1368425"/>
          </a:xfrm>
          <a:prstGeom prst="chevron">
            <a:avLst>
              <a:gd name="adj" fmla="val 3700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347663" indent="-119063" algn="ctr">
              <a:defRPr/>
            </a:pPr>
            <a:endParaRPr lang="en-AU" sz="1400" dirty="0">
              <a:solidFill>
                <a:srgbClr val="002D62"/>
              </a:solidFill>
              <a:latin typeface="Arial"/>
              <a:ea typeface="ＭＳ Ｐゴシック" pitchFamily="34" charset="-128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173936" y="2674292"/>
            <a:ext cx="1559851" cy="1368425"/>
          </a:xfrm>
          <a:prstGeom prst="chevron">
            <a:avLst>
              <a:gd name="adj" fmla="val 35151"/>
            </a:avLst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marL="403225" indent="-174625" algn="ctr"/>
            <a:endParaRPr lang="en-US" sz="1100" smtClean="0">
              <a:solidFill>
                <a:srgbClr val="002D62"/>
              </a:solidFill>
              <a:ea typeface="ＭＳ Ｐゴシック" pitchFamily="34" charset="-128"/>
            </a:endParaRPr>
          </a:p>
        </p:txBody>
      </p:sp>
      <p:sp>
        <p:nvSpPr>
          <p:cNvPr id="8" name="AutoShape 6"/>
          <p:cNvSpPr>
            <a:spLocks noChangeArrowheads="1"/>
          </p:cNvSpPr>
          <p:nvPr/>
        </p:nvSpPr>
        <p:spPr bwMode="auto">
          <a:xfrm>
            <a:off x="5422503" y="2674292"/>
            <a:ext cx="1559851" cy="1368425"/>
          </a:xfrm>
          <a:prstGeom prst="chevron">
            <a:avLst>
              <a:gd name="adj" fmla="val 35151"/>
            </a:avLst>
          </a:prstGeom>
          <a:solidFill>
            <a:srgbClr val="00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rIns="0" anchor="ctr"/>
          <a:lstStyle/>
          <a:p>
            <a:pPr marL="403225" indent="-228600" algn="ctr"/>
            <a:endParaRPr lang="en-US" sz="120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9" name="AutoShape 7"/>
          <p:cNvSpPr>
            <a:spLocks noChangeArrowheads="1"/>
          </p:cNvSpPr>
          <p:nvPr/>
        </p:nvSpPr>
        <p:spPr bwMode="auto">
          <a:xfrm>
            <a:off x="6671072" y="2674292"/>
            <a:ext cx="1559851" cy="1368425"/>
          </a:xfrm>
          <a:prstGeom prst="chevron">
            <a:avLst>
              <a:gd name="adj" fmla="val 35151"/>
            </a:avLst>
          </a:prstGeom>
          <a:solidFill>
            <a:srgbClr val="0000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228600" algn="ctr"/>
            <a:endParaRPr lang="en-US" sz="1200" smtClean="0">
              <a:solidFill>
                <a:srgbClr val="FFFFFF"/>
              </a:solidFill>
              <a:ea typeface="ＭＳ Ｐゴシック" pitchFamily="34" charset="-12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0" y="2566342"/>
            <a:ext cx="1988079" cy="1582738"/>
          </a:xfrm>
          <a:prstGeom prst="star16">
            <a:avLst>
              <a:gd name="adj" fmla="val 37500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en-AU" sz="1200" smtClean="0">
                <a:solidFill>
                  <a:srgbClr val="002D62"/>
                </a:solidFill>
                <a:ea typeface="ＭＳ Ｐゴシック" pitchFamily="34" charset="-128"/>
              </a:rPr>
              <a:t>Key issue(s) that this program addresses </a:t>
            </a: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7838812" y="2566342"/>
            <a:ext cx="1988079" cy="1582738"/>
          </a:xfrm>
          <a:prstGeom prst="star16">
            <a:avLst>
              <a:gd name="adj" fmla="val 375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defRPr/>
            </a:pPr>
            <a:r>
              <a:rPr lang="en-AU" sz="1200" dirty="0">
                <a:solidFill>
                  <a:srgbClr val="002D62"/>
                </a:solidFill>
                <a:latin typeface="Arial"/>
                <a:ea typeface="ＭＳ Ｐゴシック" pitchFamily="34" charset="-128"/>
              </a:rPr>
              <a:t>Impact on the issue(s) addressed</a:t>
            </a:r>
          </a:p>
        </p:txBody>
      </p:sp>
      <p:sp>
        <p:nvSpPr>
          <p:cNvPr id="12" name="TextBox 2"/>
          <p:cNvSpPr txBox="1">
            <a:spLocks noChangeArrowheads="1"/>
          </p:cNvSpPr>
          <p:nvPr/>
        </p:nvSpPr>
        <p:spPr bwMode="auto">
          <a:xfrm>
            <a:off x="3221171" y="3228333"/>
            <a:ext cx="1482460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/>
            <a:r>
              <a:rPr lang="en-AU" sz="1200" b="0" dirty="0" smtClean="0">
                <a:solidFill>
                  <a:srgbClr val="002D62"/>
                </a:solidFill>
              </a:rPr>
              <a:t>In activities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76936" y="3034655"/>
            <a:ext cx="14396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AU" sz="1200" dirty="0">
                <a:solidFill>
                  <a:srgbClr val="002D62"/>
                </a:solidFill>
                <a:latin typeface="Arial"/>
                <a:ea typeface="ＭＳ Ｐゴシック" pitchFamily="34" charset="-128"/>
              </a:rPr>
              <a:t>With short </a:t>
            </a:r>
          </a:p>
          <a:p>
            <a:pPr algn="ctr">
              <a:defRPr/>
            </a:pPr>
            <a:r>
              <a:rPr lang="en-AU" sz="1200" dirty="0">
                <a:solidFill>
                  <a:srgbClr val="002D62"/>
                </a:solidFill>
                <a:latin typeface="Arial"/>
                <a:ea typeface="ＭＳ Ｐゴシック" pitchFamily="34" charset="-128"/>
              </a:rPr>
              <a:t>term consequences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01072" y="3034655"/>
            <a:ext cx="140335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AU" sz="1200" dirty="0">
                <a:solidFill>
                  <a:srgbClr val="002D62"/>
                </a:solidFill>
                <a:latin typeface="Arial"/>
                <a:ea typeface="ＭＳ Ｐゴシック" pitchFamily="34" charset="-128"/>
              </a:rPr>
              <a:t>Medium</a:t>
            </a:r>
          </a:p>
          <a:p>
            <a:pPr algn="ctr">
              <a:defRPr/>
            </a:pPr>
            <a:r>
              <a:rPr lang="en-AU" sz="1200" dirty="0">
                <a:solidFill>
                  <a:srgbClr val="002D62"/>
                </a:solidFill>
                <a:latin typeface="Arial"/>
                <a:ea typeface="ＭＳ Ｐゴシック" pitchFamily="34" charset="-128"/>
              </a:rPr>
              <a:t>term consequences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82353" y="3034655"/>
            <a:ext cx="124856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AU" sz="1200" dirty="0">
                <a:solidFill>
                  <a:srgbClr val="FFFFFF"/>
                </a:solidFill>
                <a:latin typeface="Arial"/>
                <a:ea typeface="ＭＳ Ｐゴシック" pitchFamily="34" charset="-128"/>
              </a:rPr>
              <a:t>Long</a:t>
            </a:r>
          </a:p>
          <a:p>
            <a:pPr algn="ctr">
              <a:defRPr/>
            </a:pPr>
            <a:r>
              <a:rPr lang="en-AU" sz="1200" dirty="0">
                <a:solidFill>
                  <a:srgbClr val="FFFFFF"/>
                </a:solidFill>
                <a:latin typeface="Arial"/>
                <a:ea typeface="ＭＳ Ｐゴシック" pitchFamily="34" charset="-128"/>
              </a:rPr>
              <a:t>term consequences</a:t>
            </a:r>
          </a:p>
        </p:txBody>
      </p:sp>
    </p:spTree>
    <p:extLst>
      <p:ext uri="{BB962C8B-B14F-4D97-AF65-F5344CB8AC3E}">
        <p14:creationId xmlns:p14="http://schemas.microsoft.com/office/powerpoint/2010/main" xmlns="" val="1022162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22</a:t>
            </a:fld>
            <a:endParaRPr lang="en-AU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859903014"/>
              </p:ext>
            </p:extLst>
          </p:nvPr>
        </p:nvGraphicFramePr>
        <p:xfrm>
          <a:off x="779463" y="1222375"/>
          <a:ext cx="7773987" cy="4511674"/>
        </p:xfrm>
        <a:graphic>
          <a:graphicData uri="http://schemas.openxmlformats.org/drawingml/2006/table">
            <a:tbl>
              <a:tblPr/>
              <a:tblGrid>
                <a:gridCol w="1941289"/>
                <a:gridCol w="5832698"/>
              </a:tblGrid>
              <a:tr h="11985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First prize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endParaRPr kumimoji="0" lang="en-A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34" charset="-128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An academically robust research project that demonstrates, in a scientific and statistically significant manner, that our program results in the desired outcomes (often includes control groups, etc.)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39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Second prize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Our own analysis over an extended time that demonstrates that the desired outcomes happen to our participants, but does not necessarily prove a causal link (better when combined with below)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2396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Third prize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Relying on the academic research of others to assert a causal logic, e.g. “research demonstrates that children who have higher levels of literacy have more fulfilled lives”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65188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Last place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30000"/>
                        </a:spcAft>
                        <a:buClr>
                          <a:schemeClr val="accent1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A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34" charset="-128"/>
                        </a:rPr>
                        <a:t>Having no idea of your program logic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002D6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ibbon1Sharp"/>
          <p:cNvSpPr>
            <a:spLocks noEditPoints="1" noChangeArrowheads="1"/>
          </p:cNvSpPr>
          <p:nvPr/>
        </p:nvSpPr>
        <p:spPr bwMode="auto">
          <a:xfrm>
            <a:off x="827088" y="1557338"/>
            <a:ext cx="1593850" cy="735012"/>
          </a:xfrm>
          <a:custGeom>
            <a:avLst/>
            <a:gdLst>
              <a:gd name="T0" fmla="*/ 796925 w 21600"/>
              <a:gd name="T1" fmla="*/ 81668 h 21600"/>
              <a:gd name="T2" fmla="*/ 199231 w 21600"/>
              <a:gd name="T3" fmla="*/ 285838 h 21600"/>
              <a:gd name="T4" fmla="*/ 796925 w 21600"/>
              <a:gd name="T5" fmla="*/ 653344 h 21600"/>
              <a:gd name="T6" fmla="*/ 1394619 w 21600"/>
              <a:gd name="T7" fmla="*/ 44917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8100 w 21600"/>
              <a:gd name="T13" fmla="*/ 2400 h 21600"/>
              <a:gd name="T14" fmla="*/ 13500 w 21600"/>
              <a:gd name="T15" fmla="*/ 19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2700" y="8400"/>
                </a:lnTo>
                <a:lnTo>
                  <a:pt x="0" y="16800"/>
                </a:lnTo>
                <a:lnTo>
                  <a:pt x="5400" y="16800"/>
                </a:lnTo>
                <a:lnTo>
                  <a:pt x="5400" y="19200"/>
                </a:lnTo>
                <a:lnTo>
                  <a:pt x="13500" y="19200"/>
                </a:lnTo>
                <a:lnTo>
                  <a:pt x="13500" y="21600"/>
                </a:lnTo>
                <a:lnTo>
                  <a:pt x="21600" y="21600"/>
                </a:lnTo>
                <a:lnTo>
                  <a:pt x="18900" y="13200"/>
                </a:lnTo>
                <a:lnTo>
                  <a:pt x="21600" y="4800"/>
                </a:lnTo>
                <a:lnTo>
                  <a:pt x="16200" y="4800"/>
                </a:lnTo>
                <a:lnTo>
                  <a:pt x="16200" y="2400"/>
                </a:lnTo>
                <a:lnTo>
                  <a:pt x="8100" y="2400"/>
                </a:lnTo>
                <a:lnTo>
                  <a:pt x="8100" y="0"/>
                </a:lnTo>
                <a:lnTo>
                  <a:pt x="0" y="0"/>
                </a:lnTo>
                <a:close/>
              </a:path>
              <a:path w="21600" h="21600" fill="none" extrusionOk="0">
                <a:moveTo>
                  <a:pt x="8100" y="2400"/>
                </a:moveTo>
                <a:lnTo>
                  <a:pt x="5400" y="2400"/>
                </a:lnTo>
                <a:lnTo>
                  <a:pt x="5400" y="16800"/>
                </a:lnTo>
              </a:path>
              <a:path w="21600" h="21600" fill="none" extrusionOk="0">
                <a:moveTo>
                  <a:pt x="8100" y="0"/>
                </a:moveTo>
                <a:lnTo>
                  <a:pt x="5400" y="2400"/>
                </a:lnTo>
              </a:path>
              <a:path w="21600" h="21600" fill="none" extrusionOk="0">
                <a:moveTo>
                  <a:pt x="16200" y="4800"/>
                </a:moveTo>
                <a:lnTo>
                  <a:pt x="13500" y="4800"/>
                </a:lnTo>
                <a:lnTo>
                  <a:pt x="13500" y="19200"/>
                </a:lnTo>
              </a:path>
              <a:path w="21600" h="21600" fill="none" extrusionOk="0">
                <a:moveTo>
                  <a:pt x="16200" y="2400"/>
                </a:moveTo>
                <a:lnTo>
                  <a:pt x="13500" y="4800"/>
                </a:lnTo>
              </a:path>
            </a:pathLst>
          </a:custGeom>
          <a:solidFill>
            <a:srgbClr val="0000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18000" tIns="15480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0" cap="none" spc="0" normalizeH="0" baseline="0" noProof="0" smtClean="0">
                <a:ln>
                  <a:noFill/>
                </a:ln>
                <a:solidFill>
                  <a:srgbClr val="F2F0E9"/>
                </a:solidFill>
                <a:effectLst/>
                <a:uLnTx/>
                <a:uFillTx/>
                <a:latin typeface="Arial" charset="0"/>
              </a:rPr>
              <a:t>1</a:t>
            </a:r>
            <a:r>
              <a:rPr kumimoji="0" lang="en-AU" sz="2000" b="0" i="0" u="none" strike="noStrike" kern="0" cap="none" spc="0" normalizeH="0" baseline="30000" noProof="0" smtClean="0">
                <a:ln>
                  <a:noFill/>
                </a:ln>
                <a:solidFill>
                  <a:srgbClr val="F2F0E9"/>
                </a:solidFill>
                <a:effectLst/>
                <a:uLnTx/>
                <a:uFillTx/>
                <a:latin typeface="Arial" charset="0"/>
              </a:rPr>
              <a:t>st</a:t>
            </a:r>
          </a:p>
        </p:txBody>
      </p:sp>
      <p:sp>
        <p:nvSpPr>
          <p:cNvPr id="5" name="Ribbon1Sharp"/>
          <p:cNvSpPr>
            <a:spLocks noEditPoints="1" noChangeArrowheads="1"/>
          </p:cNvSpPr>
          <p:nvPr/>
        </p:nvSpPr>
        <p:spPr bwMode="auto">
          <a:xfrm>
            <a:off x="776536" y="2765425"/>
            <a:ext cx="1872208" cy="735013"/>
          </a:xfrm>
          <a:custGeom>
            <a:avLst/>
            <a:gdLst>
              <a:gd name="T0" fmla="*/ 796925 w 21600"/>
              <a:gd name="T1" fmla="*/ 81668 h 21600"/>
              <a:gd name="T2" fmla="*/ 199231 w 21600"/>
              <a:gd name="T3" fmla="*/ 285838 h 21600"/>
              <a:gd name="T4" fmla="*/ 796925 w 21600"/>
              <a:gd name="T5" fmla="*/ 653345 h 21600"/>
              <a:gd name="T6" fmla="*/ 1394619 w 21600"/>
              <a:gd name="T7" fmla="*/ 449175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8100 w 21600"/>
              <a:gd name="T13" fmla="*/ 2400 h 21600"/>
              <a:gd name="T14" fmla="*/ 13500 w 21600"/>
              <a:gd name="T15" fmla="*/ 19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2700" y="8400"/>
                </a:lnTo>
                <a:lnTo>
                  <a:pt x="0" y="16800"/>
                </a:lnTo>
                <a:lnTo>
                  <a:pt x="5400" y="16800"/>
                </a:lnTo>
                <a:lnTo>
                  <a:pt x="5400" y="19200"/>
                </a:lnTo>
                <a:lnTo>
                  <a:pt x="13500" y="19200"/>
                </a:lnTo>
                <a:lnTo>
                  <a:pt x="13500" y="21600"/>
                </a:lnTo>
                <a:lnTo>
                  <a:pt x="21600" y="21600"/>
                </a:lnTo>
                <a:lnTo>
                  <a:pt x="18900" y="13200"/>
                </a:lnTo>
                <a:lnTo>
                  <a:pt x="21600" y="4800"/>
                </a:lnTo>
                <a:lnTo>
                  <a:pt x="16200" y="4800"/>
                </a:lnTo>
                <a:lnTo>
                  <a:pt x="16200" y="2400"/>
                </a:lnTo>
                <a:lnTo>
                  <a:pt x="8100" y="2400"/>
                </a:lnTo>
                <a:lnTo>
                  <a:pt x="8100" y="0"/>
                </a:lnTo>
                <a:lnTo>
                  <a:pt x="0" y="0"/>
                </a:lnTo>
                <a:close/>
              </a:path>
              <a:path w="21600" h="21600" fill="none" extrusionOk="0">
                <a:moveTo>
                  <a:pt x="8100" y="2400"/>
                </a:moveTo>
                <a:lnTo>
                  <a:pt x="5400" y="2400"/>
                </a:lnTo>
                <a:lnTo>
                  <a:pt x="5400" y="16800"/>
                </a:lnTo>
              </a:path>
              <a:path w="21600" h="21600" fill="none" extrusionOk="0">
                <a:moveTo>
                  <a:pt x="8100" y="0"/>
                </a:moveTo>
                <a:lnTo>
                  <a:pt x="5400" y="2400"/>
                </a:lnTo>
              </a:path>
              <a:path w="21600" h="21600" fill="none" extrusionOk="0">
                <a:moveTo>
                  <a:pt x="16200" y="4800"/>
                </a:moveTo>
                <a:lnTo>
                  <a:pt x="13500" y="4800"/>
                </a:lnTo>
                <a:lnTo>
                  <a:pt x="13500" y="19200"/>
                </a:lnTo>
              </a:path>
              <a:path w="21600" h="21600" fill="none" extrusionOk="0">
                <a:moveTo>
                  <a:pt x="16200" y="2400"/>
                </a:moveTo>
                <a:lnTo>
                  <a:pt x="13500" y="4800"/>
                </a:lnTo>
              </a:path>
            </a:pathLst>
          </a:cu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18000" tIns="15480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F2F0E9"/>
                </a:solidFill>
                <a:effectLst/>
                <a:uLnTx/>
                <a:uFillTx/>
                <a:latin typeface="Arial" charset="0"/>
              </a:rPr>
              <a:t>2</a:t>
            </a:r>
            <a:r>
              <a:rPr lang="en-AU" sz="2000" kern="0" baseline="30000" dirty="0">
                <a:solidFill>
                  <a:srgbClr val="F2F0E9"/>
                </a:solidFill>
              </a:rPr>
              <a:t>n</a:t>
            </a:r>
            <a:r>
              <a:rPr kumimoji="0" lang="en-AU" sz="2000" b="0" i="0" u="none" strike="noStrike" kern="0" cap="none" spc="0" normalizeH="0" baseline="30000" noProof="0" dirty="0" smtClean="0">
                <a:ln>
                  <a:noFill/>
                </a:ln>
                <a:solidFill>
                  <a:srgbClr val="F2F0E9"/>
                </a:solidFill>
                <a:effectLst/>
                <a:uLnTx/>
                <a:uFillTx/>
                <a:latin typeface="Arial" charset="0"/>
              </a:rPr>
              <a:t>d</a:t>
            </a:r>
          </a:p>
        </p:txBody>
      </p:sp>
      <p:sp>
        <p:nvSpPr>
          <p:cNvPr id="6" name="Ribbon1Sharp"/>
          <p:cNvSpPr>
            <a:spLocks noEditPoints="1" noChangeArrowheads="1"/>
          </p:cNvSpPr>
          <p:nvPr/>
        </p:nvSpPr>
        <p:spPr bwMode="auto">
          <a:xfrm>
            <a:off x="827088" y="4005263"/>
            <a:ext cx="1821656" cy="735012"/>
          </a:xfrm>
          <a:custGeom>
            <a:avLst/>
            <a:gdLst>
              <a:gd name="T0" fmla="*/ 796925 w 21600"/>
              <a:gd name="T1" fmla="*/ 81668 h 21600"/>
              <a:gd name="T2" fmla="*/ 199231 w 21600"/>
              <a:gd name="T3" fmla="*/ 285838 h 21600"/>
              <a:gd name="T4" fmla="*/ 796925 w 21600"/>
              <a:gd name="T5" fmla="*/ 653344 h 21600"/>
              <a:gd name="T6" fmla="*/ 1394619 w 21600"/>
              <a:gd name="T7" fmla="*/ 449174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8100 w 21600"/>
              <a:gd name="T13" fmla="*/ 2400 h 21600"/>
              <a:gd name="T14" fmla="*/ 13500 w 21600"/>
              <a:gd name="T15" fmla="*/ 19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 extrusionOk="0">
                <a:moveTo>
                  <a:pt x="0" y="0"/>
                </a:moveTo>
                <a:lnTo>
                  <a:pt x="2700" y="8400"/>
                </a:lnTo>
                <a:lnTo>
                  <a:pt x="0" y="16800"/>
                </a:lnTo>
                <a:lnTo>
                  <a:pt x="5400" y="16800"/>
                </a:lnTo>
                <a:lnTo>
                  <a:pt x="5400" y="19200"/>
                </a:lnTo>
                <a:lnTo>
                  <a:pt x="13500" y="19200"/>
                </a:lnTo>
                <a:lnTo>
                  <a:pt x="13500" y="21600"/>
                </a:lnTo>
                <a:lnTo>
                  <a:pt x="21600" y="21600"/>
                </a:lnTo>
                <a:lnTo>
                  <a:pt x="18900" y="13200"/>
                </a:lnTo>
                <a:lnTo>
                  <a:pt x="21600" y="4800"/>
                </a:lnTo>
                <a:lnTo>
                  <a:pt x="16200" y="4800"/>
                </a:lnTo>
                <a:lnTo>
                  <a:pt x="16200" y="2400"/>
                </a:lnTo>
                <a:lnTo>
                  <a:pt x="8100" y="2400"/>
                </a:lnTo>
                <a:lnTo>
                  <a:pt x="8100" y="0"/>
                </a:lnTo>
                <a:lnTo>
                  <a:pt x="0" y="0"/>
                </a:lnTo>
                <a:close/>
              </a:path>
              <a:path w="21600" h="21600" fill="none" extrusionOk="0">
                <a:moveTo>
                  <a:pt x="8100" y="2400"/>
                </a:moveTo>
                <a:lnTo>
                  <a:pt x="5400" y="2400"/>
                </a:lnTo>
                <a:lnTo>
                  <a:pt x="5400" y="16800"/>
                </a:lnTo>
              </a:path>
              <a:path w="21600" h="21600" fill="none" extrusionOk="0">
                <a:moveTo>
                  <a:pt x="8100" y="0"/>
                </a:moveTo>
                <a:lnTo>
                  <a:pt x="5400" y="2400"/>
                </a:lnTo>
              </a:path>
              <a:path w="21600" h="21600" fill="none" extrusionOk="0">
                <a:moveTo>
                  <a:pt x="16200" y="4800"/>
                </a:moveTo>
                <a:lnTo>
                  <a:pt x="13500" y="4800"/>
                </a:lnTo>
                <a:lnTo>
                  <a:pt x="13500" y="19200"/>
                </a:lnTo>
              </a:path>
              <a:path w="21600" h="21600" fill="none" extrusionOk="0">
                <a:moveTo>
                  <a:pt x="16200" y="2400"/>
                </a:moveTo>
                <a:lnTo>
                  <a:pt x="13500" y="4800"/>
                </a:lnTo>
              </a:path>
            </a:pathLst>
          </a:custGeom>
          <a:solidFill>
            <a:srgbClr val="0099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 lIns="18000" tIns="154800"/>
          <a:lstStyle/>
          <a:p>
            <a:pPr marL="0" marR="0" lvl="0" indent="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AU" sz="2000" b="0" i="0" u="none" strike="noStrike" kern="0" cap="none" spc="0" normalizeH="0" baseline="0" noProof="0" smtClean="0">
                <a:ln>
                  <a:noFill/>
                </a:ln>
                <a:solidFill>
                  <a:srgbClr val="F2F0E9"/>
                </a:solidFill>
                <a:effectLst/>
                <a:uLnTx/>
                <a:uFillTx/>
                <a:latin typeface="Arial" charset="0"/>
              </a:rPr>
              <a:t>3</a:t>
            </a:r>
            <a:r>
              <a:rPr kumimoji="0" lang="en-AU" sz="2000" b="0" i="0" u="none" strike="noStrike" kern="0" cap="none" spc="0" normalizeH="0" baseline="30000" noProof="0" smtClean="0">
                <a:ln>
                  <a:noFill/>
                </a:ln>
                <a:solidFill>
                  <a:srgbClr val="F2F0E9"/>
                </a:solidFill>
                <a:effectLst/>
                <a:uLnTx/>
                <a:uFillTx/>
                <a:latin typeface="Arial" charset="0"/>
              </a:rPr>
              <a:t>rd</a:t>
            </a:r>
          </a:p>
        </p:txBody>
      </p:sp>
      <p:pic>
        <p:nvPicPr>
          <p:cNvPr id="7" name="Picture 42" descr="MC900232167[1]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19381767">
            <a:off x="1144588" y="4868863"/>
            <a:ext cx="922337" cy="108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US" dirty="0"/>
              <a:t>Proving up the logic 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30404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23</a:t>
            </a:fld>
            <a:endParaRPr lang="en-AU" dirty="0"/>
          </a:p>
        </p:txBody>
      </p:sp>
      <p:sp>
        <p:nvSpPr>
          <p:cNvPr id="15" name="Rectangle 3"/>
          <p:cNvSpPr txBox="1">
            <a:spLocks noChangeArrowheads="1"/>
          </p:cNvSpPr>
          <p:nvPr/>
        </p:nvSpPr>
        <p:spPr bwMode="auto">
          <a:xfrm>
            <a:off x="719138" y="1052736"/>
            <a:ext cx="7773987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265113" indent="-265113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6600" indent="-2921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Font typeface="Times" pitchFamily="84" charset="0"/>
              <a:buChar char="–"/>
              <a:defRPr sz="1500">
                <a:solidFill>
                  <a:schemeClr val="tx1"/>
                </a:solidFill>
                <a:latin typeface="+mn-lt"/>
                <a:ea typeface="+mn-ea"/>
              </a:defRPr>
            </a:lvl2pPr>
            <a:lvl3pPr marL="1195388" indent="-2794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3pPr>
            <a:lvl4pPr marL="1666875" indent="-2921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4pPr>
            <a:lvl5pPr marL="2125663" indent="-2794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582863" indent="-2794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040063" indent="-2794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497263" indent="-2794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3954463" indent="-279400" algn="l" rtl="0" eaLnBrk="1" fontAlgn="base" hangingPunct="1">
              <a:spcBef>
                <a:spcPct val="0"/>
              </a:spcBef>
              <a:spcAft>
                <a:spcPct val="30000"/>
              </a:spcAft>
              <a:buClr>
                <a:schemeClr val="accent1"/>
              </a:buClr>
              <a:buChar char="–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None/>
            </a:pPr>
            <a:r>
              <a:rPr lang="en-GB" sz="3200" dirty="0" smtClean="0"/>
              <a:t>... is a methodology for measuring and accounting for a broader concept of ‘value’ than is captured in traditional analyses</a:t>
            </a:r>
          </a:p>
          <a:p>
            <a:pPr marL="0" indent="0">
              <a:buNone/>
            </a:pPr>
            <a:r>
              <a:rPr lang="en-AU" sz="3200" dirty="0" smtClean="0"/>
              <a:t>... can assist in</a:t>
            </a:r>
          </a:p>
          <a:p>
            <a:r>
              <a:rPr lang="en-AU" sz="2800" dirty="0"/>
              <a:t>u</a:t>
            </a:r>
            <a:r>
              <a:rPr lang="en-AU" sz="2800" dirty="0" smtClean="0"/>
              <a:t>nderstanding the logic </a:t>
            </a:r>
          </a:p>
          <a:p>
            <a:r>
              <a:rPr lang="en-AU" sz="2800" dirty="0"/>
              <a:t>m</a:t>
            </a:r>
            <a:r>
              <a:rPr lang="en-AU" sz="2800" dirty="0" smtClean="0"/>
              <a:t>apping the program</a:t>
            </a:r>
          </a:p>
          <a:p>
            <a:r>
              <a:rPr lang="en-AU" sz="2800" dirty="0"/>
              <a:t>m</a:t>
            </a:r>
            <a:r>
              <a:rPr lang="en-AU" sz="2800" dirty="0" smtClean="0"/>
              <a:t>easuring outcomes</a:t>
            </a:r>
          </a:p>
          <a:p>
            <a:r>
              <a:rPr lang="en-AU" sz="2800" dirty="0"/>
              <a:t>p</a:t>
            </a:r>
            <a:r>
              <a:rPr lang="en-AU" sz="2800" dirty="0" smtClean="0"/>
              <a:t>roviding a baseline for impact</a:t>
            </a:r>
          </a:p>
          <a:p>
            <a:r>
              <a:rPr lang="en-AU" sz="2800" dirty="0" smtClean="0"/>
              <a:t>evaluation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US" dirty="0"/>
              <a:t>Social Return on Investment…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396681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 kern="1200" dirty="0"/>
              <a:t>Elements in effective M&amp;E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386BA-3BD6-44B4-B994-A84A6FCDD61E}" type="slidenum">
              <a:rPr lang="en-AU" smtClean="0"/>
              <a:pPr/>
              <a:t>24</a:t>
            </a:fld>
            <a:endParaRPr lang="en-AU" dirty="0"/>
          </a:p>
        </p:txBody>
      </p:sp>
      <p:sp>
        <p:nvSpPr>
          <p:cNvPr id="13" name="Rounded Rectangle 2"/>
          <p:cNvSpPr/>
          <p:nvPr/>
        </p:nvSpPr>
        <p:spPr bwMode="auto">
          <a:xfrm>
            <a:off x="671550" y="1700808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kumimoji="0" lang="en-A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Understanding what I want</a:t>
            </a:r>
            <a:r>
              <a:rPr kumimoji="0" lang="en-AU" sz="2000" b="1" i="0" u="none" strike="noStrike" kern="0" cap="none" spc="0" normalizeH="0" noProof="0" dirty="0" smtClean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 to and should do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8" name="Rounded Rectangle 2"/>
          <p:cNvSpPr/>
          <p:nvPr/>
        </p:nvSpPr>
        <p:spPr bwMode="auto">
          <a:xfrm>
            <a:off x="671550" y="4223180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kumimoji="0" lang="en-A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Understanding How to measure what I am doing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9" name="Rounded Rectangle 2"/>
          <p:cNvSpPr/>
          <p:nvPr/>
        </p:nvSpPr>
        <p:spPr bwMode="auto">
          <a:xfrm>
            <a:off x="3632978" y="2961994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lang="en-AU" sz="2000" b="1" kern="0" dirty="0" smtClean="0">
                <a:solidFill>
                  <a:srgbClr val="002D62"/>
                </a:solidFill>
                <a:latin typeface="Arial"/>
                <a:ea typeface="ＭＳ Ｐゴシック"/>
              </a:rPr>
              <a:t>Evaluate against a clear plan, a baseline or benchmarks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0" name="Rounded Rectangle 2"/>
          <p:cNvSpPr/>
          <p:nvPr/>
        </p:nvSpPr>
        <p:spPr bwMode="auto">
          <a:xfrm>
            <a:off x="6561428" y="2963581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lang="en-AU" sz="2000" b="1" kern="0" noProof="0" dirty="0" smtClean="0">
                <a:solidFill>
                  <a:srgbClr val="002D62"/>
                </a:solidFill>
                <a:latin typeface="Arial"/>
                <a:ea typeface="ＭＳ Ｐゴシック"/>
              </a:rPr>
              <a:t>Communicate; improve; refocus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cxnSp>
        <p:nvCxnSpPr>
          <p:cNvPr id="22" name="Elbow Connector 21"/>
          <p:cNvCxnSpPr>
            <a:stCxn id="13" idx="3"/>
            <a:endCxn id="19" idx="1"/>
          </p:cNvCxnSpPr>
          <p:nvPr/>
        </p:nvCxnSpPr>
        <p:spPr bwMode="auto">
          <a:xfrm>
            <a:off x="3191830" y="2330808"/>
            <a:ext cx="441148" cy="1261186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Elbow Connector 24"/>
          <p:cNvCxnSpPr>
            <a:stCxn id="18" idx="3"/>
            <a:endCxn id="19" idx="1"/>
          </p:cNvCxnSpPr>
          <p:nvPr/>
        </p:nvCxnSpPr>
        <p:spPr bwMode="auto">
          <a:xfrm flipV="1">
            <a:off x="3191830" y="3591994"/>
            <a:ext cx="441148" cy="1261186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Elbow Connector 26"/>
          <p:cNvCxnSpPr>
            <a:stCxn id="19" idx="3"/>
            <a:endCxn id="20" idx="1"/>
          </p:cNvCxnSpPr>
          <p:nvPr/>
        </p:nvCxnSpPr>
        <p:spPr bwMode="auto">
          <a:xfrm>
            <a:off x="6153258" y="3591994"/>
            <a:ext cx="408170" cy="1587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2286881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25</a:t>
            </a:fld>
            <a:endParaRPr lang="en-AU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1278149287"/>
              </p:ext>
            </p:extLst>
          </p:nvPr>
        </p:nvGraphicFramePr>
        <p:xfrm>
          <a:off x="452500" y="719138"/>
          <a:ext cx="9001000" cy="5460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AU" dirty="0"/>
              <a:t>Examples from the field – small social enterprise based in </a:t>
            </a:r>
            <a:r>
              <a:rPr lang="en-AU" dirty="0" smtClean="0"/>
              <a:t>QLD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4078393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26</a:t>
            </a:fld>
            <a:endParaRPr lang="en-AU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970852427"/>
              </p:ext>
            </p:extLst>
          </p:nvPr>
        </p:nvGraphicFramePr>
        <p:xfrm>
          <a:off x="452500" y="719138"/>
          <a:ext cx="9001000" cy="54608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AU" dirty="0"/>
              <a:t>Examples from the field – a large philanthropic </a:t>
            </a:r>
            <a:r>
              <a:rPr lang="en-AU" dirty="0" smtClean="0"/>
              <a:t>organisation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653595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27</a:t>
            </a:fld>
            <a:endParaRPr lang="en-AU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3775843703"/>
              </p:ext>
            </p:extLst>
          </p:nvPr>
        </p:nvGraphicFramePr>
        <p:xfrm>
          <a:off x="416496" y="719138"/>
          <a:ext cx="9001000" cy="5374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AU" dirty="0"/>
              <a:t>Examples from the field – mid sized social enterprise based in </a:t>
            </a:r>
            <a:r>
              <a:rPr lang="en-AU" dirty="0" smtClean="0"/>
              <a:t>Victoria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14039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28</a:t>
            </a:fld>
            <a:endParaRPr lang="en-AU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3952589412"/>
              </p:ext>
            </p:extLst>
          </p:nvPr>
        </p:nvGraphicFramePr>
        <p:xfrm>
          <a:off x="416496" y="719138"/>
          <a:ext cx="9001000" cy="5374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AU"/>
            </a:defPPr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AU" dirty="0"/>
              <a:t>Examples from the field – non-profit </a:t>
            </a:r>
            <a:r>
              <a:rPr lang="en-AU" dirty="0" smtClean="0"/>
              <a:t>organisation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318893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29</a:t>
            </a:fld>
            <a:endParaRPr lang="en-AU" dirty="0"/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xmlns="" val="1405867124"/>
              </p:ext>
            </p:extLst>
          </p:nvPr>
        </p:nvGraphicFramePr>
        <p:xfrm>
          <a:off x="416496" y="719138"/>
          <a:ext cx="9001000" cy="54461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0" y="0"/>
            <a:ext cx="9906000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rgbClr val="FFFFFF"/>
                </a:solidFill>
              </a:defRPr>
            </a:lvl2pPr>
            <a:lvl3pPr eaLnBrk="1" hangingPunct="1">
              <a:defRPr>
                <a:solidFill>
                  <a:srgbClr val="FFFFFF"/>
                </a:solidFill>
              </a:defRPr>
            </a:lvl3pPr>
            <a:lvl4pPr eaLnBrk="1" hangingPunct="1">
              <a:defRPr>
                <a:solidFill>
                  <a:srgbClr val="FFFFFF"/>
                </a:solidFill>
              </a:defRPr>
            </a:lvl4pPr>
            <a:lvl5pPr eaLnBrk="1" hangingPunct="1">
              <a:defRPr>
                <a:solidFill>
                  <a:srgbClr val="FFFFFF"/>
                </a:solidFill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rgbClr val="FFFFFF"/>
                </a:solidFill>
              </a:defRPr>
            </a:lvl9pPr>
          </a:lstStyle>
          <a:p>
            <a:r>
              <a:rPr lang="en-AU" dirty="0"/>
              <a:t>Examples from the field – national non-profit </a:t>
            </a:r>
            <a:r>
              <a:rPr lang="en-AU" dirty="0" smtClean="0"/>
              <a:t>organisation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200537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A29D5C-ACAB-4E1F-9B7C-1387053F9D7B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/>
              <a:t>Ultimate outcome</a:t>
            </a:r>
          </a:p>
        </p:txBody>
      </p:sp>
      <p:sp>
        <p:nvSpPr>
          <p:cNvPr id="107619" name="AutoShape 99"/>
          <p:cNvSpPr>
            <a:spLocks noChangeArrowheads="1"/>
          </p:cNvSpPr>
          <p:nvPr/>
        </p:nvSpPr>
        <p:spPr bwMode="auto">
          <a:xfrm>
            <a:off x="2404269" y="1712914"/>
            <a:ext cx="5095743" cy="3432175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tIns="46800" rIns="46800" bIns="46800" anchor="ctr"/>
          <a:lstStyle/>
          <a:p>
            <a:pPr algn="ctr"/>
            <a:r>
              <a:rPr lang="en-AU" sz="2000" dirty="0"/>
              <a:t>A fairer, more just, inclusive, Australia</a:t>
            </a:r>
          </a:p>
        </p:txBody>
      </p:sp>
    </p:spTree>
    <p:extLst>
      <p:ext uri="{BB962C8B-B14F-4D97-AF65-F5344CB8AC3E}">
        <p14:creationId xmlns:p14="http://schemas.microsoft.com/office/powerpoint/2010/main" xmlns="" val="349096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76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76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76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619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Takeaways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58FB7F-595C-407F-9BC5-891BB0CF52F9}" type="slidenum">
              <a:rPr lang="en-AU" smtClean="0"/>
              <a:pPr/>
              <a:t>30</a:t>
            </a:fld>
            <a:endParaRPr lang="en-AU" dirty="0"/>
          </a:p>
        </p:txBody>
      </p:sp>
      <p:grpSp>
        <p:nvGrpSpPr>
          <p:cNvPr id="8" name="Group 7"/>
          <p:cNvGrpSpPr/>
          <p:nvPr/>
        </p:nvGrpSpPr>
        <p:grpSpPr>
          <a:xfrm>
            <a:off x="3501192" y="1146933"/>
            <a:ext cx="2687593" cy="3191457"/>
            <a:chOff x="3501192" y="1146933"/>
            <a:chExt cx="2687593" cy="3191457"/>
          </a:xfrm>
        </p:grpSpPr>
        <p:pic>
          <p:nvPicPr>
            <p:cNvPr id="1028" name="Picture 4" descr="http://ts4.mm.bing.net/images/thumbnail.aspx?q=1042015592715&amp;id=920682f6a95bbbf6e6b25c3cb1b583c8&amp;url=http%3a%2f%2fupload.wikimedia.org%2fwikipedia%2fcommons%2ff%2ff0%2fStar_Ouro.gif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836876" y="1146933"/>
              <a:ext cx="2016224" cy="191541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9" name="TextBox 8"/>
            <p:cNvSpPr txBox="1"/>
            <p:nvPr/>
          </p:nvSpPr>
          <p:spPr>
            <a:xfrm>
              <a:off x="3501192" y="3322727"/>
              <a:ext cx="268759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2000" dirty="0" smtClean="0"/>
                <a:t>The </a:t>
              </a:r>
              <a:r>
                <a:rPr lang="en-AU" sz="2000" b="1" dirty="0" smtClean="0"/>
                <a:t>best</a:t>
              </a:r>
              <a:r>
                <a:rPr lang="en-AU" sz="2000" dirty="0" smtClean="0"/>
                <a:t> is the enemy of the </a:t>
              </a:r>
              <a:r>
                <a:rPr lang="en-AU" sz="2000" b="1" dirty="0" smtClean="0"/>
                <a:t>good…</a:t>
              </a:r>
              <a:r>
                <a:rPr lang="en-AU" sz="2000" dirty="0" smtClean="0"/>
                <a:t> So JUST DO IT!</a:t>
              </a:r>
              <a:endParaRPr lang="en-AU" sz="36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393160" y="1146933"/>
            <a:ext cx="3384376" cy="4730339"/>
            <a:chOff x="6393160" y="1146933"/>
            <a:chExt cx="3384376" cy="4730339"/>
          </a:xfrm>
        </p:grpSpPr>
        <p:pic>
          <p:nvPicPr>
            <p:cNvPr id="7" name="Picture 6" descr="http://www.careerberg.com/blog/wp-content/uploads/2009/10/future.jp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181622" y="1146933"/>
              <a:ext cx="1807453" cy="187882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6393160" y="3322727"/>
              <a:ext cx="3384376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2000" dirty="0" smtClean="0"/>
                <a:t>Measurement is not an end in itself….</a:t>
              </a:r>
            </a:p>
            <a:p>
              <a:pPr marL="342900" indent="-342900">
                <a:buFont typeface="Arial" pitchFamily="34" charset="0"/>
                <a:buChar char="•"/>
              </a:pPr>
              <a:r>
                <a:rPr lang="en-AU" sz="2000" dirty="0"/>
                <a:t>n</a:t>
              </a:r>
              <a:r>
                <a:rPr lang="en-AU" sz="2000" dirty="0" smtClean="0"/>
                <a:t>ext step is evaluation</a:t>
              </a:r>
            </a:p>
            <a:p>
              <a:pPr marL="342900" indent="-342900">
                <a:buFont typeface="Arial" pitchFamily="34" charset="0"/>
                <a:buChar char="•"/>
              </a:pPr>
              <a:r>
                <a:rPr lang="en-AU" sz="2000" dirty="0"/>
                <a:t>e</a:t>
              </a:r>
              <a:r>
                <a:rPr lang="en-AU" sz="2000" dirty="0" smtClean="0"/>
                <a:t>valuation must inform </a:t>
              </a:r>
              <a:r>
                <a:rPr lang="en-AU" sz="2000" b="1" dirty="0" smtClean="0"/>
                <a:t>decisions</a:t>
              </a:r>
            </a:p>
            <a:p>
              <a:pPr marL="800100" lvl="1" indent="-342900">
                <a:buFont typeface="Arial" pitchFamily="34" charset="0"/>
                <a:buChar char="•"/>
              </a:pPr>
              <a:r>
                <a:rPr lang="en-AU" sz="2000" dirty="0"/>
                <a:t>f</a:t>
              </a:r>
              <a:r>
                <a:rPr lang="en-AU" sz="2000" dirty="0" smtClean="0"/>
                <a:t>ocus / programs</a:t>
              </a:r>
            </a:p>
            <a:p>
              <a:pPr marL="800100" lvl="1" indent="-342900">
                <a:buFont typeface="Arial" pitchFamily="34" charset="0"/>
                <a:buChar char="•"/>
              </a:pPr>
              <a:r>
                <a:rPr lang="en-AU" sz="2000" dirty="0" smtClean="0"/>
                <a:t>Allocation of $$$</a:t>
              </a:r>
              <a:br>
                <a:rPr lang="en-AU" sz="2000" dirty="0" smtClean="0"/>
              </a:br>
              <a:endParaRPr lang="en-AU" sz="20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211061" y="1146933"/>
            <a:ext cx="3085755" cy="3499233"/>
            <a:chOff x="211061" y="1146933"/>
            <a:chExt cx="3085755" cy="3499233"/>
          </a:xfrm>
        </p:grpSpPr>
        <p:sp>
          <p:nvSpPr>
            <p:cNvPr id="5" name="TextBox 4"/>
            <p:cNvSpPr txBox="1"/>
            <p:nvPr/>
          </p:nvSpPr>
          <p:spPr>
            <a:xfrm>
              <a:off x="211061" y="3322727"/>
              <a:ext cx="308575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AU" sz="2000" dirty="0" smtClean="0"/>
                <a:t>It’s all “academic” unless you know what you are trying to achieve, which is </a:t>
              </a:r>
              <a:r>
                <a:rPr lang="en-AU" sz="2000" b="1" dirty="0" smtClean="0"/>
                <a:t>planning…</a:t>
              </a:r>
              <a:endParaRPr lang="en-AU" sz="3600" dirty="0"/>
            </a:p>
          </p:txBody>
        </p:sp>
        <p:pic>
          <p:nvPicPr>
            <p:cNvPr id="3" name="Picture 2" descr="http://ts2.mm.bing.net/images/thumbnail.aspx?q=1191740511737&amp;id=2a42fb41e110d1a1036aed616f356896&amp;url=http%3a%2f%2fwww.freeclipartnow.com%2fd%2f11231-1%2fmortarboard-1.jp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xmlns="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53801" y="1146933"/>
              <a:ext cx="2200275" cy="173355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xmlns="" val="32129407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57382709-F1DF-4D45-A674-933DFA886A1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/>
              <a:t>The virtuous gearbox</a:t>
            </a:r>
          </a:p>
        </p:txBody>
      </p:sp>
      <p:sp>
        <p:nvSpPr>
          <p:cNvPr id="260110" name="AutoShape 14"/>
          <p:cNvSpPr>
            <a:spLocks noChangeArrowheads="1"/>
          </p:cNvSpPr>
          <p:nvPr/>
        </p:nvSpPr>
        <p:spPr bwMode="auto">
          <a:xfrm>
            <a:off x="1597688" y="808039"/>
            <a:ext cx="3704431" cy="32734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7063" y="14544"/>
                </a:moveTo>
                <a:cubicBezTo>
                  <a:pt x="8055" y="15534"/>
                  <a:pt x="9398" y="16090"/>
                  <a:pt x="10800" y="16090"/>
                </a:cubicBezTo>
                <a:cubicBezTo>
                  <a:pt x="13721" y="16090"/>
                  <a:pt x="16090" y="13721"/>
                  <a:pt x="16090" y="10800"/>
                </a:cubicBezTo>
                <a:cubicBezTo>
                  <a:pt x="16090" y="7878"/>
                  <a:pt x="13721" y="5510"/>
                  <a:pt x="10800" y="5510"/>
                </a:cubicBezTo>
                <a:cubicBezTo>
                  <a:pt x="7878" y="5510"/>
                  <a:pt x="5510" y="7878"/>
                  <a:pt x="551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7939" y="21600"/>
                  <a:pt x="5196" y="20465"/>
                  <a:pt x="3171" y="18444"/>
                </a:cubicBezTo>
                <a:lnTo>
                  <a:pt x="1264" y="20356"/>
                </a:lnTo>
                <a:lnTo>
                  <a:pt x="1256" y="12641"/>
                </a:lnTo>
                <a:lnTo>
                  <a:pt x="8970" y="12633"/>
                </a:lnTo>
                <a:lnTo>
                  <a:pt x="7063" y="14544"/>
                </a:ln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50000">
                <a:srgbClr val="2F5E76"/>
              </a:gs>
              <a:gs pos="100000">
                <a:srgbClr val="66CC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tIns="46800" rIns="46800" bIns="46800" anchor="ctr"/>
          <a:lstStyle/>
          <a:p>
            <a:pPr algn="ctr"/>
            <a:r>
              <a:rPr lang="en-AU" dirty="0"/>
              <a:t>Great organisations</a:t>
            </a:r>
          </a:p>
        </p:txBody>
      </p:sp>
      <p:sp>
        <p:nvSpPr>
          <p:cNvPr id="260111" name="AutoShape 15"/>
          <p:cNvSpPr>
            <a:spLocks noChangeArrowheads="1"/>
          </p:cNvSpPr>
          <p:nvPr/>
        </p:nvSpPr>
        <p:spPr bwMode="auto">
          <a:xfrm>
            <a:off x="2700074" y="3429001"/>
            <a:ext cx="3704431" cy="32734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7063" y="14544"/>
                </a:moveTo>
                <a:cubicBezTo>
                  <a:pt x="8055" y="15534"/>
                  <a:pt x="9398" y="16090"/>
                  <a:pt x="10800" y="16090"/>
                </a:cubicBezTo>
                <a:cubicBezTo>
                  <a:pt x="13721" y="16090"/>
                  <a:pt x="16090" y="13721"/>
                  <a:pt x="16090" y="10800"/>
                </a:cubicBezTo>
                <a:cubicBezTo>
                  <a:pt x="16090" y="7878"/>
                  <a:pt x="13721" y="5510"/>
                  <a:pt x="10800" y="5510"/>
                </a:cubicBezTo>
                <a:cubicBezTo>
                  <a:pt x="7878" y="5510"/>
                  <a:pt x="5510" y="7878"/>
                  <a:pt x="551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7939" y="21600"/>
                  <a:pt x="5196" y="20465"/>
                  <a:pt x="3171" y="18444"/>
                </a:cubicBezTo>
                <a:lnTo>
                  <a:pt x="1264" y="20356"/>
                </a:lnTo>
                <a:lnTo>
                  <a:pt x="1256" y="12641"/>
                </a:lnTo>
                <a:lnTo>
                  <a:pt x="8970" y="12633"/>
                </a:lnTo>
                <a:lnTo>
                  <a:pt x="7063" y="14544"/>
                </a:ln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50000">
                <a:srgbClr val="2F5E76"/>
              </a:gs>
              <a:gs pos="100000">
                <a:srgbClr val="66CC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tIns="46800" rIns="46800" bIns="46800" anchor="ctr"/>
          <a:lstStyle/>
          <a:p>
            <a:pPr algn="ctr"/>
            <a:r>
              <a:rPr lang="en-AU" dirty="0">
                <a:solidFill>
                  <a:srgbClr val="009900"/>
                </a:solidFill>
              </a:rPr>
              <a:t>Smart money</a:t>
            </a:r>
          </a:p>
        </p:txBody>
      </p:sp>
      <p:sp>
        <p:nvSpPr>
          <p:cNvPr id="260109" name="AutoShape 13"/>
          <p:cNvSpPr>
            <a:spLocks noChangeArrowheads="1"/>
          </p:cNvSpPr>
          <p:nvPr/>
        </p:nvSpPr>
        <p:spPr bwMode="auto">
          <a:xfrm>
            <a:off x="4953001" y="1427164"/>
            <a:ext cx="3704431" cy="3273425"/>
          </a:xfrm>
          <a:custGeom>
            <a:avLst/>
            <a:gdLst>
              <a:gd name="T0" fmla="*/ 2147483647 w 21600"/>
              <a:gd name="T1" fmla="*/ 2147483647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3163 w 21600"/>
              <a:gd name="T19" fmla="*/ 3163 h 21600"/>
              <a:gd name="T20" fmla="*/ 18437 w 21600"/>
              <a:gd name="T21" fmla="*/ 18437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7063" y="14544"/>
                </a:moveTo>
                <a:cubicBezTo>
                  <a:pt x="8055" y="15534"/>
                  <a:pt x="9398" y="16090"/>
                  <a:pt x="10800" y="16090"/>
                </a:cubicBezTo>
                <a:cubicBezTo>
                  <a:pt x="13721" y="16090"/>
                  <a:pt x="16090" y="13721"/>
                  <a:pt x="16090" y="10800"/>
                </a:cubicBezTo>
                <a:cubicBezTo>
                  <a:pt x="16090" y="7878"/>
                  <a:pt x="13721" y="5510"/>
                  <a:pt x="10800" y="5510"/>
                </a:cubicBezTo>
                <a:cubicBezTo>
                  <a:pt x="7878" y="5510"/>
                  <a:pt x="5510" y="7878"/>
                  <a:pt x="5510" y="10800"/>
                </a:cubicBezTo>
                <a:lnTo>
                  <a:pt x="0" y="10800"/>
                </a:lnTo>
                <a:cubicBezTo>
                  <a:pt x="0" y="4835"/>
                  <a:pt x="4835" y="0"/>
                  <a:pt x="10800" y="0"/>
                </a:cubicBezTo>
                <a:cubicBezTo>
                  <a:pt x="16764" y="0"/>
                  <a:pt x="21600" y="4835"/>
                  <a:pt x="21600" y="10800"/>
                </a:cubicBezTo>
                <a:cubicBezTo>
                  <a:pt x="21600" y="16764"/>
                  <a:pt x="16764" y="21600"/>
                  <a:pt x="10800" y="21600"/>
                </a:cubicBezTo>
                <a:cubicBezTo>
                  <a:pt x="7939" y="21600"/>
                  <a:pt x="5196" y="20465"/>
                  <a:pt x="3171" y="18444"/>
                </a:cubicBezTo>
                <a:lnTo>
                  <a:pt x="1264" y="20356"/>
                </a:lnTo>
                <a:lnTo>
                  <a:pt x="1256" y="12641"/>
                </a:lnTo>
                <a:lnTo>
                  <a:pt x="8970" y="12633"/>
                </a:lnTo>
                <a:lnTo>
                  <a:pt x="7063" y="14544"/>
                </a:ln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50000">
                <a:srgbClr val="2F5E76"/>
              </a:gs>
              <a:gs pos="100000">
                <a:srgbClr val="66CCFF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tIns="46800" rIns="46800" bIns="46800" anchor="ctr"/>
          <a:lstStyle/>
          <a:p>
            <a:pPr algn="ctr"/>
            <a:r>
              <a:rPr lang="en-AU" dirty="0">
                <a:solidFill>
                  <a:srgbClr val="0000CC"/>
                </a:solidFill>
              </a:rPr>
              <a:t>An efficient and effective sector</a:t>
            </a:r>
          </a:p>
        </p:txBody>
      </p:sp>
      <p:sp>
        <p:nvSpPr>
          <p:cNvPr id="5127" name="AutoShape 3"/>
          <p:cNvSpPr>
            <a:spLocks noChangeArrowheads="1"/>
          </p:cNvSpPr>
          <p:nvPr/>
        </p:nvSpPr>
        <p:spPr bwMode="auto">
          <a:xfrm>
            <a:off x="4259925" y="2998789"/>
            <a:ext cx="1386152" cy="860425"/>
          </a:xfrm>
          <a:prstGeom prst="star24">
            <a:avLst>
              <a:gd name="adj" fmla="val 37500"/>
            </a:avLst>
          </a:prstGeom>
          <a:gradFill rotWithShape="1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190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46800" tIns="46800" rIns="46800" bIns="46800" anchor="ctr"/>
          <a:lstStyle/>
          <a:p>
            <a:endParaRPr lang="en-AU" sz="2000"/>
          </a:p>
        </p:txBody>
      </p:sp>
      <p:grpSp>
        <p:nvGrpSpPr>
          <p:cNvPr id="260126" name="Group 30"/>
          <p:cNvGrpSpPr>
            <a:grpSpLocks/>
          </p:cNvGrpSpPr>
          <p:nvPr/>
        </p:nvGrpSpPr>
        <p:grpSpPr bwMode="auto">
          <a:xfrm>
            <a:off x="1243411" y="982664"/>
            <a:ext cx="4369990" cy="2776537"/>
            <a:chOff x="723" y="619"/>
            <a:chExt cx="2541" cy="1749"/>
          </a:xfrm>
        </p:grpSpPr>
        <p:sp>
          <p:nvSpPr>
            <p:cNvPr id="5139" name="Text Box 16"/>
            <p:cNvSpPr txBox="1">
              <a:spLocks noChangeArrowheads="1"/>
            </p:cNvSpPr>
            <p:nvPr/>
          </p:nvSpPr>
          <p:spPr bwMode="auto">
            <a:xfrm>
              <a:off x="1481" y="619"/>
              <a:ext cx="105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/>
                <a:t>Review and re-prioritize</a:t>
              </a:r>
            </a:p>
          </p:txBody>
        </p:sp>
        <p:sp>
          <p:nvSpPr>
            <p:cNvPr id="5140" name="Text Box 17"/>
            <p:cNvSpPr txBox="1">
              <a:spLocks noChangeArrowheads="1"/>
            </p:cNvSpPr>
            <p:nvPr/>
          </p:nvSpPr>
          <p:spPr bwMode="auto">
            <a:xfrm>
              <a:off x="2206" y="1173"/>
              <a:ext cx="105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/>
                <a:t>Deliver great outcomes</a:t>
              </a:r>
            </a:p>
          </p:txBody>
        </p:sp>
        <p:sp>
          <p:nvSpPr>
            <p:cNvPr id="5141" name="Text Box 19"/>
            <p:cNvSpPr txBox="1">
              <a:spLocks noChangeArrowheads="1"/>
            </p:cNvSpPr>
            <p:nvPr/>
          </p:nvSpPr>
          <p:spPr bwMode="auto">
            <a:xfrm>
              <a:off x="808" y="1843"/>
              <a:ext cx="1058" cy="5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/>
                <a:t>A more effective staff – greater enthusiasm, better recruitment</a:t>
              </a:r>
            </a:p>
          </p:txBody>
        </p:sp>
        <p:sp>
          <p:nvSpPr>
            <p:cNvPr id="5142" name="Text Box 20"/>
            <p:cNvSpPr txBox="1">
              <a:spLocks noChangeArrowheads="1"/>
            </p:cNvSpPr>
            <p:nvPr/>
          </p:nvSpPr>
          <p:spPr bwMode="auto">
            <a:xfrm>
              <a:off x="723" y="1064"/>
              <a:ext cx="1058" cy="17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/>
                <a:t>Higher expectations</a:t>
              </a:r>
            </a:p>
          </p:txBody>
        </p:sp>
        <p:sp>
          <p:nvSpPr>
            <p:cNvPr id="5143" name="Text Box 18"/>
            <p:cNvSpPr txBox="1">
              <a:spLocks noChangeArrowheads="1"/>
            </p:cNvSpPr>
            <p:nvPr/>
          </p:nvSpPr>
          <p:spPr bwMode="auto">
            <a:xfrm>
              <a:off x="2016" y="1872"/>
              <a:ext cx="105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/>
                <a:t>Demonstrate impact</a:t>
              </a:r>
            </a:p>
          </p:txBody>
        </p:sp>
      </p:grpSp>
      <p:grpSp>
        <p:nvGrpSpPr>
          <p:cNvPr id="260128" name="Group 32"/>
          <p:cNvGrpSpPr>
            <a:grpSpLocks/>
          </p:cNvGrpSpPr>
          <p:nvPr/>
        </p:nvGrpSpPr>
        <p:grpSpPr bwMode="auto">
          <a:xfrm>
            <a:off x="5140458" y="1781175"/>
            <a:ext cx="3969279" cy="2606675"/>
            <a:chOff x="2989" y="1122"/>
            <a:chExt cx="2308" cy="1642"/>
          </a:xfrm>
        </p:grpSpPr>
        <p:sp>
          <p:nvSpPr>
            <p:cNvPr id="5135" name="Text Box 21"/>
            <p:cNvSpPr txBox="1">
              <a:spLocks noChangeArrowheads="1"/>
            </p:cNvSpPr>
            <p:nvPr/>
          </p:nvSpPr>
          <p:spPr bwMode="auto">
            <a:xfrm>
              <a:off x="3153" y="1122"/>
              <a:ext cx="105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>
                  <a:solidFill>
                    <a:srgbClr val="0000CC"/>
                  </a:solidFill>
                </a:rPr>
                <a:t>Clarity about what works</a:t>
              </a:r>
            </a:p>
          </p:txBody>
        </p:sp>
        <p:sp>
          <p:nvSpPr>
            <p:cNvPr id="5136" name="Text Box 22"/>
            <p:cNvSpPr txBox="1">
              <a:spLocks noChangeArrowheads="1"/>
            </p:cNvSpPr>
            <p:nvPr/>
          </p:nvSpPr>
          <p:spPr bwMode="auto">
            <a:xfrm>
              <a:off x="4171" y="1368"/>
              <a:ext cx="1058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>
                  <a:solidFill>
                    <a:srgbClr val="0000CC"/>
                  </a:solidFill>
                </a:rPr>
                <a:t>Alignment around what success looks like</a:t>
              </a:r>
            </a:p>
          </p:txBody>
        </p:sp>
        <p:sp>
          <p:nvSpPr>
            <p:cNvPr id="5137" name="Text Box 23"/>
            <p:cNvSpPr txBox="1">
              <a:spLocks noChangeArrowheads="1"/>
            </p:cNvSpPr>
            <p:nvPr/>
          </p:nvSpPr>
          <p:spPr bwMode="auto">
            <a:xfrm>
              <a:off x="4239" y="2160"/>
              <a:ext cx="1058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>
                  <a:solidFill>
                    <a:srgbClr val="0000CC"/>
                  </a:solidFill>
                </a:rPr>
                <a:t>Improved resources (inc. money) -&gt; sector</a:t>
              </a:r>
            </a:p>
          </p:txBody>
        </p:sp>
        <p:sp>
          <p:nvSpPr>
            <p:cNvPr id="5138" name="Text Box 24"/>
            <p:cNvSpPr txBox="1">
              <a:spLocks noChangeArrowheads="1"/>
            </p:cNvSpPr>
            <p:nvPr/>
          </p:nvSpPr>
          <p:spPr bwMode="auto">
            <a:xfrm>
              <a:off x="2989" y="2355"/>
              <a:ext cx="1058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>
                  <a:solidFill>
                    <a:srgbClr val="0000CC"/>
                  </a:solidFill>
                </a:rPr>
                <a:t>Greater collaboration (in all its forms)</a:t>
              </a:r>
            </a:p>
          </p:txBody>
        </p:sp>
      </p:grpSp>
      <p:grpSp>
        <p:nvGrpSpPr>
          <p:cNvPr id="260127" name="Group 31"/>
          <p:cNvGrpSpPr>
            <a:grpSpLocks/>
          </p:cNvGrpSpPr>
          <p:nvPr/>
        </p:nvGrpSpPr>
        <p:grpSpPr bwMode="auto">
          <a:xfrm>
            <a:off x="2390511" y="3919539"/>
            <a:ext cx="4382029" cy="2392363"/>
            <a:chOff x="1390" y="2469"/>
            <a:chExt cx="2548" cy="1507"/>
          </a:xfrm>
        </p:grpSpPr>
        <p:sp>
          <p:nvSpPr>
            <p:cNvPr id="5131" name="Text Box 26"/>
            <p:cNvSpPr txBox="1">
              <a:spLocks noChangeArrowheads="1"/>
            </p:cNvSpPr>
            <p:nvPr/>
          </p:nvSpPr>
          <p:spPr bwMode="auto">
            <a:xfrm>
              <a:off x="1822" y="2469"/>
              <a:ext cx="105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>
                  <a:solidFill>
                    <a:srgbClr val="009900"/>
                  </a:solidFill>
                </a:rPr>
                <a:t>More people want to invest</a:t>
              </a:r>
            </a:p>
          </p:txBody>
        </p:sp>
        <p:sp>
          <p:nvSpPr>
            <p:cNvPr id="5132" name="Text Box 27"/>
            <p:cNvSpPr txBox="1">
              <a:spLocks noChangeArrowheads="1"/>
            </p:cNvSpPr>
            <p:nvPr/>
          </p:nvSpPr>
          <p:spPr bwMode="auto">
            <a:xfrm>
              <a:off x="2488" y="3567"/>
              <a:ext cx="1058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>
                  <a:solidFill>
                    <a:srgbClr val="009900"/>
                  </a:solidFill>
                </a:rPr>
                <a:t>Investors perceive a return on their investment</a:t>
              </a:r>
            </a:p>
          </p:txBody>
        </p:sp>
        <p:sp>
          <p:nvSpPr>
            <p:cNvPr id="5133" name="Text Box 28"/>
            <p:cNvSpPr txBox="1">
              <a:spLocks noChangeArrowheads="1"/>
            </p:cNvSpPr>
            <p:nvPr/>
          </p:nvSpPr>
          <p:spPr bwMode="auto">
            <a:xfrm>
              <a:off x="2880" y="3014"/>
              <a:ext cx="1058" cy="2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>
                  <a:solidFill>
                    <a:srgbClr val="009900"/>
                  </a:solidFill>
                </a:rPr>
                <a:t>Funders have higher expectations</a:t>
              </a:r>
            </a:p>
          </p:txBody>
        </p:sp>
        <p:sp>
          <p:nvSpPr>
            <p:cNvPr id="5134" name="Text Box 29"/>
            <p:cNvSpPr txBox="1">
              <a:spLocks noChangeArrowheads="1"/>
            </p:cNvSpPr>
            <p:nvPr/>
          </p:nvSpPr>
          <p:spPr bwMode="auto">
            <a:xfrm>
              <a:off x="1390" y="3377"/>
              <a:ext cx="1058" cy="40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rgbClr val="FFCC00"/>
                  </a:solidFill>
                </a14:hiddenFill>
              </a:ext>
              <a:ext uri="{91240B29-F687-4F45-9708-019B960494DF}">
                <a14:hiddenLine xmlns:a14="http://schemas.microsoft.com/office/drawing/2010/main" xmlns="" w="19050" algn="ctr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46800" tIns="46800" rIns="46800" bIns="46800">
              <a:spAutoFit/>
            </a:bodyPr>
            <a:lstStyle>
              <a:lvl1pPr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1pPr>
              <a:lvl2pPr marL="742950" indent="-28575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2pPr>
              <a:lvl3pPr marL="11430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3pPr>
              <a:lvl4pPr marL="16002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4pPr>
              <a:lvl5pPr marL="2057400" indent="-228600"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1200" b="1">
                  <a:solidFill>
                    <a:schemeClr val="tx1"/>
                  </a:solidFill>
                  <a:latin typeface="Verdana" charset="0"/>
                  <a:ea typeface="ＭＳ Ｐゴシック" pitchFamily="34" charset="-128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AU">
                  <a:solidFill>
                    <a:srgbClr val="009900"/>
                  </a:solidFill>
                </a:rPr>
                <a:t>Success stories are recognised and distinguished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xmlns="" val="4212332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60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0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0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60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60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60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601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601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60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60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60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60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0110" grpId="0" animBg="1"/>
      <p:bldP spid="260111" grpId="0" animBg="1"/>
      <p:bldP spid="2601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9316" y="1412776"/>
            <a:ext cx="3377580" cy="639762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anchor="ctr" anchorCtr="1"/>
          <a:lstStyle/>
          <a:p>
            <a:r>
              <a:rPr lang="en-AU" dirty="0" smtClean="0"/>
              <a:t>Measurement</a:t>
            </a:r>
            <a:endParaRPr lang="en-A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9316" y="2060848"/>
            <a:ext cx="3377580" cy="3312368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180000" tIns="180000"/>
          <a:lstStyle/>
          <a:p>
            <a:r>
              <a:rPr lang="en-AU" dirty="0" smtClean="0"/>
              <a:t>A number (or observation)</a:t>
            </a:r>
          </a:p>
          <a:p>
            <a:r>
              <a:rPr lang="en-AU" dirty="0" smtClean="0"/>
              <a:t>Incontrovertible</a:t>
            </a:r>
          </a:p>
          <a:p>
            <a:r>
              <a:rPr lang="en-AU" dirty="0" smtClean="0"/>
              <a:t>Can be useful, but only if used for evaluation (however simple)</a:t>
            </a:r>
          </a:p>
          <a:p>
            <a:pPr marL="0" indent="0">
              <a:buNone/>
            </a:pPr>
            <a:endParaRPr lang="en-AU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76128" y="1412776"/>
            <a:ext cx="3377272" cy="639762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lIns="72000" anchor="ctr" anchorCtr="1"/>
          <a:lstStyle/>
          <a:p>
            <a:r>
              <a:rPr lang="en-AU" dirty="0" smtClean="0"/>
              <a:t>Evaluation</a:t>
            </a:r>
            <a:endParaRPr lang="en-AU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69024" y="2060849"/>
            <a:ext cx="3376800" cy="3310616"/>
          </a:xfr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square" lIns="180000" tIns="180000" rIns="0" bIns="0" numCol="1" anchor="t" anchorCtr="0" compatLnSpc="1">
            <a:prstTxWarp prst="textNoShape">
              <a:avLst/>
            </a:prstTxWarp>
          </a:bodyPr>
          <a:lstStyle/>
          <a:p>
            <a:r>
              <a:rPr lang="en-AU" dirty="0" smtClean="0"/>
              <a:t>A judgement</a:t>
            </a:r>
          </a:p>
          <a:p>
            <a:r>
              <a:rPr lang="en-AU" dirty="0" smtClean="0"/>
              <a:t>An opinion, open to debate</a:t>
            </a:r>
            <a:endParaRPr lang="en-AU" dirty="0"/>
          </a:p>
          <a:p>
            <a:r>
              <a:rPr lang="en-AU" dirty="0" smtClean="0"/>
              <a:t>Informs action</a:t>
            </a:r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005658-4D9E-4209-AD08-A7DCC63E628F}" type="slidenum">
              <a:rPr lang="en-AU" smtClean="0"/>
              <a:pPr/>
              <a:t>5</a:t>
            </a:fld>
            <a:endParaRPr lang="en-AU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19138"/>
          </a:xfrm>
        </p:spPr>
        <p:txBody>
          <a:bodyPr/>
          <a:lstStyle/>
          <a:p>
            <a:r>
              <a:rPr lang="en-AU" dirty="0" smtClean="0"/>
              <a:t>Measurement vs. Evaluation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24372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 smtClean="0"/>
              <a:t>Elements in effective M&amp;E</a:t>
            </a:r>
            <a:endParaRPr lang="en-AU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386BA-3BD6-44B4-B994-A84A6FCDD61E}" type="slidenum">
              <a:rPr lang="en-AU" smtClean="0"/>
              <a:pPr/>
              <a:t>6</a:t>
            </a:fld>
            <a:endParaRPr lang="en-AU" dirty="0"/>
          </a:p>
        </p:txBody>
      </p:sp>
      <p:sp>
        <p:nvSpPr>
          <p:cNvPr id="13" name="Rounded Rectangle 2"/>
          <p:cNvSpPr/>
          <p:nvPr/>
        </p:nvSpPr>
        <p:spPr bwMode="auto">
          <a:xfrm>
            <a:off x="671550" y="1700808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kumimoji="0" lang="en-A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Understanding what I want</a:t>
            </a:r>
            <a:r>
              <a:rPr kumimoji="0" lang="en-AU" sz="2000" b="1" i="0" u="none" strike="noStrike" kern="0" cap="none" spc="0" normalizeH="0" noProof="0" dirty="0" smtClean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 to and should do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8" name="Rounded Rectangle 2"/>
          <p:cNvSpPr/>
          <p:nvPr/>
        </p:nvSpPr>
        <p:spPr bwMode="auto">
          <a:xfrm>
            <a:off x="671550" y="4223180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kumimoji="0" lang="en-A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Understanding How to measure what I am doing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9" name="Rounded Rectangle 2"/>
          <p:cNvSpPr/>
          <p:nvPr/>
        </p:nvSpPr>
        <p:spPr bwMode="auto">
          <a:xfrm>
            <a:off x="3632978" y="2961994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lang="en-AU" sz="2000" b="1" kern="0" dirty="0" smtClean="0">
                <a:solidFill>
                  <a:srgbClr val="002D62"/>
                </a:solidFill>
                <a:latin typeface="Arial"/>
                <a:ea typeface="ＭＳ Ｐゴシック"/>
              </a:rPr>
              <a:t>Evaluate against a clear plan, a baseline or benchmarks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0" name="Rounded Rectangle 2"/>
          <p:cNvSpPr/>
          <p:nvPr/>
        </p:nvSpPr>
        <p:spPr bwMode="auto">
          <a:xfrm>
            <a:off x="6561428" y="2963581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lang="en-AU" sz="2000" b="1" kern="0" noProof="0" dirty="0" smtClean="0">
                <a:solidFill>
                  <a:srgbClr val="002D62"/>
                </a:solidFill>
                <a:latin typeface="Arial"/>
                <a:ea typeface="ＭＳ Ｐゴシック"/>
              </a:rPr>
              <a:t>Communicate; improve; refocus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cxnSp>
        <p:nvCxnSpPr>
          <p:cNvPr id="22" name="Elbow Connector 21"/>
          <p:cNvCxnSpPr>
            <a:stCxn id="13" idx="3"/>
            <a:endCxn id="19" idx="1"/>
          </p:cNvCxnSpPr>
          <p:nvPr/>
        </p:nvCxnSpPr>
        <p:spPr bwMode="auto">
          <a:xfrm>
            <a:off x="3191830" y="2330808"/>
            <a:ext cx="441148" cy="1261186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Elbow Connector 24"/>
          <p:cNvCxnSpPr>
            <a:stCxn id="18" idx="3"/>
            <a:endCxn id="19" idx="1"/>
          </p:cNvCxnSpPr>
          <p:nvPr/>
        </p:nvCxnSpPr>
        <p:spPr bwMode="auto">
          <a:xfrm flipV="1">
            <a:off x="3191830" y="3591994"/>
            <a:ext cx="441148" cy="1261186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Elbow Connector 26"/>
          <p:cNvCxnSpPr>
            <a:stCxn id="19" idx="3"/>
            <a:endCxn id="20" idx="1"/>
          </p:cNvCxnSpPr>
          <p:nvPr/>
        </p:nvCxnSpPr>
        <p:spPr bwMode="auto">
          <a:xfrm>
            <a:off x="6153258" y="3591994"/>
            <a:ext cx="408170" cy="1587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125456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 kern="1200" dirty="0"/>
              <a:t>Why it is hard: common issues for non-profits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88504" y="984935"/>
            <a:ext cx="2821274" cy="5108362"/>
            <a:chOff x="488504" y="984935"/>
            <a:chExt cx="2821274" cy="5108362"/>
          </a:xfrm>
        </p:grpSpPr>
        <p:sp>
          <p:nvSpPr>
            <p:cNvPr id="18" name="Freeform 17"/>
            <p:cNvSpPr/>
            <p:nvPr/>
          </p:nvSpPr>
          <p:spPr>
            <a:xfrm>
              <a:off x="488504" y="984935"/>
              <a:ext cx="2821274" cy="1000789"/>
            </a:xfrm>
            <a:custGeom>
              <a:avLst/>
              <a:gdLst>
                <a:gd name="connsiteX0" fmla="*/ 0 w 2300958"/>
                <a:gd name="connsiteY0" fmla="*/ 57524 h 575239"/>
                <a:gd name="connsiteX1" fmla="*/ 57524 w 2300958"/>
                <a:gd name="connsiteY1" fmla="*/ 0 h 575239"/>
                <a:gd name="connsiteX2" fmla="*/ 2243434 w 2300958"/>
                <a:gd name="connsiteY2" fmla="*/ 0 h 575239"/>
                <a:gd name="connsiteX3" fmla="*/ 2300958 w 2300958"/>
                <a:gd name="connsiteY3" fmla="*/ 57524 h 575239"/>
                <a:gd name="connsiteX4" fmla="*/ 2300958 w 2300958"/>
                <a:gd name="connsiteY4" fmla="*/ 517715 h 575239"/>
                <a:gd name="connsiteX5" fmla="*/ 2243434 w 2300958"/>
                <a:gd name="connsiteY5" fmla="*/ 575239 h 575239"/>
                <a:gd name="connsiteX6" fmla="*/ 57524 w 2300958"/>
                <a:gd name="connsiteY6" fmla="*/ 575239 h 575239"/>
                <a:gd name="connsiteX7" fmla="*/ 0 w 2300958"/>
                <a:gd name="connsiteY7" fmla="*/ 517715 h 575239"/>
                <a:gd name="connsiteX8" fmla="*/ 0 w 2300958"/>
                <a:gd name="connsiteY8" fmla="*/ 57524 h 575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0958" h="575239">
                  <a:moveTo>
                    <a:pt x="0" y="57524"/>
                  </a:moveTo>
                  <a:cubicBezTo>
                    <a:pt x="0" y="25754"/>
                    <a:pt x="25754" y="0"/>
                    <a:pt x="57524" y="0"/>
                  </a:cubicBezTo>
                  <a:lnTo>
                    <a:pt x="2243434" y="0"/>
                  </a:lnTo>
                  <a:cubicBezTo>
                    <a:pt x="2275204" y="0"/>
                    <a:pt x="2300958" y="25754"/>
                    <a:pt x="2300958" y="57524"/>
                  </a:cubicBezTo>
                  <a:lnTo>
                    <a:pt x="2300958" y="517715"/>
                  </a:lnTo>
                  <a:cubicBezTo>
                    <a:pt x="2300958" y="549485"/>
                    <a:pt x="2275204" y="575239"/>
                    <a:pt x="2243434" y="575239"/>
                  </a:cubicBezTo>
                  <a:lnTo>
                    <a:pt x="57524" y="575239"/>
                  </a:lnTo>
                  <a:cubicBezTo>
                    <a:pt x="25754" y="575239"/>
                    <a:pt x="0" y="549485"/>
                    <a:pt x="0" y="517715"/>
                  </a:cubicBezTo>
                  <a:lnTo>
                    <a:pt x="0" y="5752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358" tIns="33358" rIns="33358" bIns="33358" numCol="1" spcCol="1270" anchor="ctr" anchorCtr="1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n-AU" sz="2000" dirty="0"/>
                <a:t>Understanding what I want to and should do</a:t>
              </a:r>
            </a:p>
          </p:txBody>
        </p:sp>
        <p:sp>
          <p:nvSpPr>
            <p:cNvPr id="20" name="Freeform 19"/>
            <p:cNvSpPr/>
            <p:nvPr/>
          </p:nvSpPr>
          <p:spPr>
            <a:xfrm>
              <a:off x="488504" y="2060849"/>
              <a:ext cx="2821274" cy="4032448"/>
            </a:xfrm>
            <a:custGeom>
              <a:avLst/>
              <a:gdLst>
                <a:gd name="connsiteX0" fmla="*/ 0 w 2300958"/>
                <a:gd name="connsiteY0" fmla="*/ 57524 h 575239"/>
                <a:gd name="connsiteX1" fmla="*/ 57524 w 2300958"/>
                <a:gd name="connsiteY1" fmla="*/ 0 h 575239"/>
                <a:gd name="connsiteX2" fmla="*/ 2243434 w 2300958"/>
                <a:gd name="connsiteY2" fmla="*/ 0 h 575239"/>
                <a:gd name="connsiteX3" fmla="*/ 2300958 w 2300958"/>
                <a:gd name="connsiteY3" fmla="*/ 57524 h 575239"/>
                <a:gd name="connsiteX4" fmla="*/ 2300958 w 2300958"/>
                <a:gd name="connsiteY4" fmla="*/ 517715 h 575239"/>
                <a:gd name="connsiteX5" fmla="*/ 2243434 w 2300958"/>
                <a:gd name="connsiteY5" fmla="*/ 575239 h 575239"/>
                <a:gd name="connsiteX6" fmla="*/ 57524 w 2300958"/>
                <a:gd name="connsiteY6" fmla="*/ 575239 h 575239"/>
                <a:gd name="connsiteX7" fmla="*/ 0 w 2300958"/>
                <a:gd name="connsiteY7" fmla="*/ 517715 h 575239"/>
                <a:gd name="connsiteX8" fmla="*/ 0 w 2300958"/>
                <a:gd name="connsiteY8" fmla="*/ 57524 h 575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0958" h="575239">
                  <a:moveTo>
                    <a:pt x="0" y="57524"/>
                  </a:moveTo>
                  <a:cubicBezTo>
                    <a:pt x="0" y="25754"/>
                    <a:pt x="25754" y="0"/>
                    <a:pt x="57524" y="0"/>
                  </a:cubicBezTo>
                  <a:lnTo>
                    <a:pt x="2243434" y="0"/>
                  </a:lnTo>
                  <a:cubicBezTo>
                    <a:pt x="2275204" y="0"/>
                    <a:pt x="2300958" y="25754"/>
                    <a:pt x="2300958" y="57524"/>
                  </a:cubicBezTo>
                  <a:lnTo>
                    <a:pt x="2300958" y="517715"/>
                  </a:lnTo>
                  <a:cubicBezTo>
                    <a:pt x="2300958" y="549485"/>
                    <a:pt x="2275204" y="575239"/>
                    <a:pt x="2243434" y="575239"/>
                  </a:cubicBezTo>
                  <a:lnTo>
                    <a:pt x="57524" y="575239"/>
                  </a:lnTo>
                  <a:cubicBezTo>
                    <a:pt x="25754" y="575239"/>
                    <a:pt x="0" y="549485"/>
                    <a:pt x="0" y="517715"/>
                  </a:cubicBezTo>
                  <a:lnTo>
                    <a:pt x="0" y="57524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9548" tIns="29548" rIns="29548" bIns="29548" numCol="1" spcCol="1270" anchor="t" anchorCtr="0">
              <a:noAutofit/>
            </a:bodyPr>
            <a:lstStyle/>
            <a:p>
              <a:pPr marL="265113" lvl="0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kern="1200" dirty="0" smtClean="0"/>
                <a:t>Unlimited need in </a:t>
              </a:r>
              <a:r>
                <a:rPr lang="en-AU" sz="1600" dirty="0" smtClean="0"/>
                <a:t>society</a:t>
              </a:r>
            </a:p>
            <a:p>
              <a:pPr marL="265113" lvl="0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 smtClean="0"/>
                <a:t>Divergent demands of stakeholders, participants, funders</a:t>
              </a:r>
            </a:p>
            <a:p>
              <a:pPr marL="265113" lvl="0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 smtClean="0"/>
                <a:t>Lack of alignment/shared understanding of the organisation’s purpose</a:t>
              </a:r>
            </a:p>
            <a:p>
              <a:pPr marL="265113" lvl="0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 smtClean="0"/>
                <a:t>Changes in the organisation and the external landscape</a:t>
              </a:r>
              <a:endParaRPr lang="en-AU" sz="1600" kern="1200" dirty="0"/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>
          <a:xfrm>
            <a:off x="8918841" y="5732785"/>
            <a:ext cx="402431" cy="476250"/>
          </a:xfrm>
        </p:spPr>
        <p:txBody>
          <a:bodyPr/>
          <a:lstStyle/>
          <a:p>
            <a:fld id="{1F2B34B9-F0CA-4CDA-88BE-ABA0E6458AA3}" type="slidenum">
              <a:rPr lang="en-AU" smtClean="0"/>
              <a:pPr/>
              <a:t>7</a:t>
            </a:fld>
            <a:endParaRPr lang="en-AU" dirty="0"/>
          </a:p>
        </p:txBody>
      </p:sp>
      <p:grpSp>
        <p:nvGrpSpPr>
          <p:cNvPr id="7" name="Group 6"/>
          <p:cNvGrpSpPr/>
          <p:nvPr/>
        </p:nvGrpSpPr>
        <p:grpSpPr>
          <a:xfrm>
            <a:off x="6465169" y="984935"/>
            <a:ext cx="2821274" cy="5108362"/>
            <a:chOff x="6465169" y="984935"/>
            <a:chExt cx="2821274" cy="5108362"/>
          </a:xfrm>
        </p:grpSpPr>
        <p:sp>
          <p:nvSpPr>
            <p:cNvPr id="21" name="Freeform 20"/>
            <p:cNvSpPr/>
            <p:nvPr/>
          </p:nvSpPr>
          <p:spPr>
            <a:xfrm>
              <a:off x="6465169" y="984935"/>
              <a:ext cx="2821274" cy="1000789"/>
            </a:xfrm>
            <a:custGeom>
              <a:avLst/>
              <a:gdLst>
                <a:gd name="connsiteX0" fmla="*/ 0 w 2300958"/>
                <a:gd name="connsiteY0" fmla="*/ 57524 h 575239"/>
                <a:gd name="connsiteX1" fmla="*/ 57524 w 2300958"/>
                <a:gd name="connsiteY1" fmla="*/ 0 h 575239"/>
                <a:gd name="connsiteX2" fmla="*/ 2243434 w 2300958"/>
                <a:gd name="connsiteY2" fmla="*/ 0 h 575239"/>
                <a:gd name="connsiteX3" fmla="*/ 2300958 w 2300958"/>
                <a:gd name="connsiteY3" fmla="*/ 57524 h 575239"/>
                <a:gd name="connsiteX4" fmla="*/ 2300958 w 2300958"/>
                <a:gd name="connsiteY4" fmla="*/ 517715 h 575239"/>
                <a:gd name="connsiteX5" fmla="*/ 2243434 w 2300958"/>
                <a:gd name="connsiteY5" fmla="*/ 575239 h 575239"/>
                <a:gd name="connsiteX6" fmla="*/ 57524 w 2300958"/>
                <a:gd name="connsiteY6" fmla="*/ 575239 h 575239"/>
                <a:gd name="connsiteX7" fmla="*/ 0 w 2300958"/>
                <a:gd name="connsiteY7" fmla="*/ 517715 h 575239"/>
                <a:gd name="connsiteX8" fmla="*/ 0 w 2300958"/>
                <a:gd name="connsiteY8" fmla="*/ 57524 h 575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0958" h="575239">
                  <a:moveTo>
                    <a:pt x="0" y="57524"/>
                  </a:moveTo>
                  <a:cubicBezTo>
                    <a:pt x="0" y="25754"/>
                    <a:pt x="25754" y="0"/>
                    <a:pt x="57524" y="0"/>
                  </a:cubicBezTo>
                  <a:lnTo>
                    <a:pt x="2243434" y="0"/>
                  </a:lnTo>
                  <a:cubicBezTo>
                    <a:pt x="2275204" y="0"/>
                    <a:pt x="2300958" y="25754"/>
                    <a:pt x="2300958" y="57524"/>
                  </a:cubicBezTo>
                  <a:lnTo>
                    <a:pt x="2300958" y="517715"/>
                  </a:lnTo>
                  <a:cubicBezTo>
                    <a:pt x="2300958" y="549485"/>
                    <a:pt x="2275204" y="575239"/>
                    <a:pt x="2243434" y="575239"/>
                  </a:cubicBezTo>
                  <a:lnTo>
                    <a:pt x="57524" y="575239"/>
                  </a:lnTo>
                  <a:cubicBezTo>
                    <a:pt x="25754" y="575239"/>
                    <a:pt x="0" y="549485"/>
                    <a:pt x="0" y="517715"/>
                  </a:cubicBezTo>
                  <a:lnTo>
                    <a:pt x="0" y="57524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358" tIns="33358" rIns="33358" bIns="33358" numCol="1" spcCol="1270" anchor="ctr" anchorCtr="1">
              <a:noAutofit/>
            </a:bodyPr>
            <a:lstStyle/>
            <a:p>
              <a:pPr lvl="0"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n-AU" sz="2000" dirty="0"/>
                <a:t>Evaluate against a clear plan, a baseline or benchmarks</a:t>
              </a:r>
            </a:p>
          </p:txBody>
        </p:sp>
        <p:sp>
          <p:nvSpPr>
            <p:cNvPr id="25" name="Freeform 24"/>
            <p:cNvSpPr/>
            <p:nvPr/>
          </p:nvSpPr>
          <p:spPr>
            <a:xfrm>
              <a:off x="6465169" y="2060848"/>
              <a:ext cx="2821274" cy="4032449"/>
            </a:xfrm>
            <a:custGeom>
              <a:avLst/>
              <a:gdLst>
                <a:gd name="connsiteX0" fmla="*/ 0 w 2300958"/>
                <a:gd name="connsiteY0" fmla="*/ 57524 h 575239"/>
                <a:gd name="connsiteX1" fmla="*/ 57524 w 2300958"/>
                <a:gd name="connsiteY1" fmla="*/ 0 h 575239"/>
                <a:gd name="connsiteX2" fmla="*/ 2243434 w 2300958"/>
                <a:gd name="connsiteY2" fmla="*/ 0 h 575239"/>
                <a:gd name="connsiteX3" fmla="*/ 2300958 w 2300958"/>
                <a:gd name="connsiteY3" fmla="*/ 57524 h 575239"/>
                <a:gd name="connsiteX4" fmla="*/ 2300958 w 2300958"/>
                <a:gd name="connsiteY4" fmla="*/ 517715 h 575239"/>
                <a:gd name="connsiteX5" fmla="*/ 2243434 w 2300958"/>
                <a:gd name="connsiteY5" fmla="*/ 575239 h 575239"/>
                <a:gd name="connsiteX6" fmla="*/ 57524 w 2300958"/>
                <a:gd name="connsiteY6" fmla="*/ 575239 h 575239"/>
                <a:gd name="connsiteX7" fmla="*/ 0 w 2300958"/>
                <a:gd name="connsiteY7" fmla="*/ 517715 h 575239"/>
                <a:gd name="connsiteX8" fmla="*/ 0 w 2300958"/>
                <a:gd name="connsiteY8" fmla="*/ 57524 h 5752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300958" h="575239">
                  <a:moveTo>
                    <a:pt x="0" y="57524"/>
                  </a:moveTo>
                  <a:cubicBezTo>
                    <a:pt x="0" y="25754"/>
                    <a:pt x="25754" y="0"/>
                    <a:pt x="57524" y="0"/>
                  </a:cubicBezTo>
                  <a:lnTo>
                    <a:pt x="2243434" y="0"/>
                  </a:lnTo>
                  <a:cubicBezTo>
                    <a:pt x="2275204" y="0"/>
                    <a:pt x="2300958" y="25754"/>
                    <a:pt x="2300958" y="57524"/>
                  </a:cubicBezTo>
                  <a:lnTo>
                    <a:pt x="2300958" y="517715"/>
                  </a:lnTo>
                  <a:cubicBezTo>
                    <a:pt x="2300958" y="549485"/>
                    <a:pt x="2275204" y="575239"/>
                    <a:pt x="2243434" y="575239"/>
                  </a:cubicBezTo>
                  <a:lnTo>
                    <a:pt x="57524" y="575239"/>
                  </a:lnTo>
                  <a:cubicBezTo>
                    <a:pt x="25754" y="575239"/>
                    <a:pt x="0" y="549485"/>
                    <a:pt x="0" y="517715"/>
                  </a:cubicBezTo>
                  <a:lnTo>
                    <a:pt x="0" y="57524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32088" tIns="32088" rIns="32088" bIns="32088" numCol="1" spcCol="1270" anchor="t" anchorCtr="0">
              <a:noAutofit/>
            </a:bodyPr>
            <a:lstStyle/>
            <a:p>
              <a:pPr marL="265113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kern="1200" dirty="0" smtClean="0"/>
                <a:t>Confusion about the difference between measurement and evaluation</a:t>
              </a:r>
            </a:p>
            <a:p>
              <a:pPr marL="265113" lvl="0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/>
                <a:t>What to measure against – lack of an evidence </a:t>
              </a:r>
              <a:r>
                <a:rPr lang="en-AU" sz="1600" dirty="0" smtClean="0"/>
                <a:t>base</a:t>
              </a:r>
            </a:p>
            <a:p>
              <a:pPr marL="265113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/>
                <a:t>Unlike the </a:t>
              </a:r>
              <a:r>
                <a:rPr lang="en-AU" sz="1600" dirty="0" smtClean="0"/>
                <a:t>for-profit </a:t>
              </a:r>
              <a:r>
                <a:rPr lang="en-AU" sz="1600" dirty="0"/>
                <a:t>sector there are no consistent or prescribed </a:t>
              </a:r>
              <a:r>
                <a:rPr lang="en-AU" sz="1600" dirty="0" smtClean="0"/>
                <a:t>measures</a:t>
              </a:r>
            </a:p>
            <a:p>
              <a:pPr marL="265113" lvl="0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 smtClean="0"/>
                <a:t>Differing </a:t>
              </a:r>
              <a:r>
                <a:rPr lang="en-AU" sz="1600" dirty="0"/>
                <a:t>stakeholder views on </a:t>
              </a:r>
              <a:r>
                <a:rPr lang="en-AU" sz="1600" dirty="0" smtClean="0"/>
                <a:t>why to evaluate, how to evaluate and </a:t>
              </a:r>
              <a:r>
                <a:rPr lang="en-AU" sz="1600" dirty="0"/>
                <a:t>how to use the </a:t>
              </a:r>
              <a:r>
                <a:rPr lang="en-AU" sz="1600" dirty="0" smtClean="0"/>
                <a:t>data</a:t>
              </a:r>
            </a:p>
            <a:p>
              <a:pPr marL="265113" lvl="0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/>
                <a:t>Skills deficit in data </a:t>
              </a:r>
              <a:r>
                <a:rPr lang="en-AU" sz="1600" dirty="0" smtClean="0"/>
                <a:t>interpretation</a:t>
              </a:r>
              <a:endParaRPr lang="en-AU" sz="1600" kern="1200" dirty="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3513122" y="980728"/>
            <a:ext cx="2733109" cy="5112569"/>
            <a:chOff x="3513122" y="980728"/>
            <a:chExt cx="2733109" cy="5112569"/>
          </a:xfrm>
        </p:grpSpPr>
        <p:sp>
          <p:nvSpPr>
            <p:cNvPr id="4" name="Freeform 3"/>
            <p:cNvSpPr/>
            <p:nvPr/>
          </p:nvSpPr>
          <p:spPr>
            <a:xfrm>
              <a:off x="3513122" y="980728"/>
              <a:ext cx="2733109" cy="1008112"/>
            </a:xfrm>
            <a:custGeom>
              <a:avLst/>
              <a:gdLst>
                <a:gd name="connsiteX0" fmla="*/ 0 w 2229053"/>
                <a:gd name="connsiteY0" fmla="*/ 55726 h 557263"/>
                <a:gd name="connsiteX1" fmla="*/ 55726 w 2229053"/>
                <a:gd name="connsiteY1" fmla="*/ 0 h 557263"/>
                <a:gd name="connsiteX2" fmla="*/ 2173327 w 2229053"/>
                <a:gd name="connsiteY2" fmla="*/ 0 h 557263"/>
                <a:gd name="connsiteX3" fmla="*/ 2229053 w 2229053"/>
                <a:gd name="connsiteY3" fmla="*/ 55726 h 557263"/>
                <a:gd name="connsiteX4" fmla="*/ 2229053 w 2229053"/>
                <a:gd name="connsiteY4" fmla="*/ 501537 h 557263"/>
                <a:gd name="connsiteX5" fmla="*/ 2173327 w 2229053"/>
                <a:gd name="connsiteY5" fmla="*/ 557263 h 557263"/>
                <a:gd name="connsiteX6" fmla="*/ 55726 w 2229053"/>
                <a:gd name="connsiteY6" fmla="*/ 557263 h 557263"/>
                <a:gd name="connsiteX7" fmla="*/ 0 w 2229053"/>
                <a:gd name="connsiteY7" fmla="*/ 501537 h 557263"/>
                <a:gd name="connsiteX8" fmla="*/ 0 w 2229053"/>
                <a:gd name="connsiteY8" fmla="*/ 55726 h 5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9053" h="557263">
                  <a:moveTo>
                    <a:pt x="0" y="55726"/>
                  </a:moveTo>
                  <a:cubicBezTo>
                    <a:pt x="0" y="24949"/>
                    <a:pt x="24949" y="0"/>
                    <a:pt x="55726" y="0"/>
                  </a:cubicBezTo>
                  <a:lnTo>
                    <a:pt x="2173327" y="0"/>
                  </a:lnTo>
                  <a:cubicBezTo>
                    <a:pt x="2204104" y="0"/>
                    <a:pt x="2229053" y="24949"/>
                    <a:pt x="2229053" y="55726"/>
                  </a:cubicBezTo>
                  <a:lnTo>
                    <a:pt x="2229053" y="501537"/>
                  </a:lnTo>
                  <a:cubicBezTo>
                    <a:pt x="2229053" y="532314"/>
                    <a:pt x="2204104" y="557263"/>
                    <a:pt x="2173327" y="557263"/>
                  </a:cubicBezTo>
                  <a:lnTo>
                    <a:pt x="55726" y="557263"/>
                  </a:lnTo>
                  <a:cubicBezTo>
                    <a:pt x="24949" y="557263"/>
                    <a:pt x="0" y="532314"/>
                    <a:pt x="0" y="501537"/>
                  </a:cubicBezTo>
                  <a:lnTo>
                    <a:pt x="0" y="55726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3358" tIns="33358" rIns="33358" bIns="33358" numCol="1" spcCol="1270" anchor="ctr" anchorCtr="1">
              <a:noAutofit/>
            </a:bodyPr>
            <a:lstStyle/>
            <a:p>
              <a:pPr algn="ctr" defTabSz="577850">
                <a:lnSpc>
                  <a:spcPct val="90000"/>
                </a:lnSpc>
                <a:spcAft>
                  <a:spcPct val="35000"/>
                </a:spcAft>
              </a:pPr>
              <a:r>
                <a:rPr lang="en-AU" sz="2000" dirty="0"/>
                <a:t>Understanding How to measure what I am doing</a:t>
              </a:r>
            </a:p>
          </p:txBody>
        </p:sp>
        <p:sp>
          <p:nvSpPr>
            <p:cNvPr id="8" name="Freeform 7"/>
            <p:cNvSpPr/>
            <p:nvPr/>
          </p:nvSpPr>
          <p:spPr>
            <a:xfrm>
              <a:off x="3513122" y="2060849"/>
              <a:ext cx="2733109" cy="4032448"/>
            </a:xfrm>
            <a:custGeom>
              <a:avLst/>
              <a:gdLst>
                <a:gd name="connsiteX0" fmla="*/ 0 w 2229053"/>
                <a:gd name="connsiteY0" fmla="*/ 55726 h 557263"/>
                <a:gd name="connsiteX1" fmla="*/ 55726 w 2229053"/>
                <a:gd name="connsiteY1" fmla="*/ 0 h 557263"/>
                <a:gd name="connsiteX2" fmla="*/ 2173327 w 2229053"/>
                <a:gd name="connsiteY2" fmla="*/ 0 h 557263"/>
                <a:gd name="connsiteX3" fmla="*/ 2229053 w 2229053"/>
                <a:gd name="connsiteY3" fmla="*/ 55726 h 557263"/>
                <a:gd name="connsiteX4" fmla="*/ 2229053 w 2229053"/>
                <a:gd name="connsiteY4" fmla="*/ 501537 h 557263"/>
                <a:gd name="connsiteX5" fmla="*/ 2173327 w 2229053"/>
                <a:gd name="connsiteY5" fmla="*/ 557263 h 557263"/>
                <a:gd name="connsiteX6" fmla="*/ 55726 w 2229053"/>
                <a:gd name="connsiteY6" fmla="*/ 557263 h 557263"/>
                <a:gd name="connsiteX7" fmla="*/ 0 w 2229053"/>
                <a:gd name="connsiteY7" fmla="*/ 501537 h 557263"/>
                <a:gd name="connsiteX8" fmla="*/ 0 w 2229053"/>
                <a:gd name="connsiteY8" fmla="*/ 55726 h 5572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29053" h="557263">
                  <a:moveTo>
                    <a:pt x="0" y="55726"/>
                  </a:moveTo>
                  <a:cubicBezTo>
                    <a:pt x="0" y="24949"/>
                    <a:pt x="24949" y="0"/>
                    <a:pt x="55726" y="0"/>
                  </a:cubicBezTo>
                  <a:lnTo>
                    <a:pt x="2173327" y="0"/>
                  </a:lnTo>
                  <a:cubicBezTo>
                    <a:pt x="2204104" y="0"/>
                    <a:pt x="2229053" y="24949"/>
                    <a:pt x="2229053" y="55726"/>
                  </a:cubicBezTo>
                  <a:lnTo>
                    <a:pt x="2229053" y="501537"/>
                  </a:lnTo>
                  <a:cubicBezTo>
                    <a:pt x="2229053" y="532314"/>
                    <a:pt x="2204104" y="557263"/>
                    <a:pt x="2173327" y="557263"/>
                  </a:cubicBezTo>
                  <a:lnTo>
                    <a:pt x="55726" y="557263"/>
                  </a:lnTo>
                  <a:cubicBezTo>
                    <a:pt x="24949" y="557263"/>
                    <a:pt x="0" y="532314"/>
                    <a:pt x="0" y="501537"/>
                  </a:cubicBezTo>
                  <a:lnTo>
                    <a:pt x="0" y="55726"/>
                  </a:lnTo>
                  <a:close/>
                </a:path>
              </a:pathLst>
            </a:custGeom>
          </p:spPr>
          <p:style>
            <a:ln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9548" tIns="29548" rIns="29548" bIns="29548" numCol="1" spcCol="1270" anchor="t" anchorCtr="0">
              <a:noAutofit/>
            </a:bodyPr>
            <a:lstStyle/>
            <a:p>
              <a:pPr marL="265113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 smtClean="0"/>
                <a:t>Outcomes </a:t>
              </a:r>
              <a:r>
                <a:rPr lang="en-AU" sz="1600" dirty="0"/>
                <a:t>are often intangible &amp; long term</a:t>
              </a:r>
            </a:p>
            <a:p>
              <a:pPr marL="265113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 smtClean="0"/>
                <a:t>Frequently unclear level of attribution </a:t>
              </a:r>
              <a:r>
                <a:rPr lang="en-AU" sz="1600" dirty="0"/>
                <a:t>to other </a:t>
              </a:r>
              <a:r>
                <a:rPr lang="en-AU" sz="1600" dirty="0" smtClean="0"/>
                <a:t>programs/activities/ circumstances</a:t>
              </a:r>
              <a:endParaRPr lang="en-AU" sz="1600" dirty="0"/>
            </a:p>
            <a:p>
              <a:pPr marL="265113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/>
                <a:t>Unlike the </a:t>
              </a:r>
              <a:r>
                <a:rPr lang="en-AU" sz="1600" dirty="0" smtClean="0"/>
                <a:t>for-profit </a:t>
              </a:r>
              <a:r>
                <a:rPr lang="en-AU" sz="1600" dirty="0"/>
                <a:t>sector there are no consistent or prescribed measures</a:t>
              </a:r>
            </a:p>
            <a:p>
              <a:pPr marL="265113" indent="-265113" eaLnBrk="1" hangingPunct="1">
                <a:spcAft>
                  <a:spcPct val="30000"/>
                </a:spcAft>
                <a:buClr>
                  <a:srgbClr val="B2BB1E"/>
                </a:buClr>
                <a:buFontTx/>
                <a:buChar char="•"/>
              </a:pPr>
              <a:r>
                <a:rPr lang="en-AU" sz="1600" dirty="0"/>
                <a:t>Existing </a:t>
              </a:r>
              <a:r>
                <a:rPr lang="en-AU" sz="1600" dirty="0" smtClean="0"/>
                <a:t>measurement methods </a:t>
              </a:r>
              <a:r>
                <a:rPr lang="en-AU" sz="1600" dirty="0"/>
                <a:t>may be misdirected or overly </a:t>
              </a:r>
              <a:r>
                <a:rPr lang="en-AU" sz="1600" dirty="0" smtClean="0"/>
                <a:t>complex</a:t>
              </a:r>
              <a:endParaRPr lang="en-AU" sz="1600" dirty="0"/>
            </a:p>
          </p:txBody>
        </p:sp>
      </p:grpSp>
    </p:spTree>
    <p:extLst>
      <p:ext uri="{BB962C8B-B14F-4D97-AF65-F5344CB8AC3E}">
        <p14:creationId xmlns:p14="http://schemas.microsoft.com/office/powerpoint/2010/main" xmlns="" val="569341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20000" tIns="0" rIns="0" bIns="0" numCol="1" anchor="ctr" anchorCtr="0" compatLnSpc="1">
            <a:prstTxWarp prst="textNoShape">
              <a:avLst/>
            </a:prstTxWarp>
          </a:bodyPr>
          <a:lstStyle/>
          <a:p>
            <a:r>
              <a:rPr lang="en-AU" kern="1200" dirty="0"/>
              <a:t>Elements in effective M&amp;E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3386BA-3BD6-44B4-B994-A84A6FCDD61E}" type="slidenum">
              <a:rPr lang="en-AU" smtClean="0"/>
              <a:pPr/>
              <a:t>8</a:t>
            </a:fld>
            <a:endParaRPr lang="en-AU" dirty="0"/>
          </a:p>
        </p:txBody>
      </p:sp>
      <p:sp>
        <p:nvSpPr>
          <p:cNvPr id="13" name="Rounded Rectangle 2"/>
          <p:cNvSpPr/>
          <p:nvPr/>
        </p:nvSpPr>
        <p:spPr bwMode="auto">
          <a:xfrm>
            <a:off x="671550" y="1700808"/>
            <a:ext cx="2520280" cy="1260000"/>
          </a:xfrm>
          <a:prstGeom prst="roundRect">
            <a:avLst/>
          </a:prstGeom>
          <a:gradFill flip="none" rotWithShape="1">
            <a:gsLst>
              <a:gs pos="0">
                <a:schemeClr val="accent5">
                  <a:shade val="30000"/>
                  <a:satMod val="115000"/>
                </a:schemeClr>
              </a:gs>
              <a:gs pos="50000">
                <a:schemeClr val="accent5">
                  <a:shade val="67500"/>
                  <a:satMod val="115000"/>
                </a:schemeClr>
              </a:gs>
              <a:gs pos="100000">
                <a:schemeClr val="accent5">
                  <a:shade val="100000"/>
                  <a:satMod val="115000"/>
                </a:schemeClr>
              </a:gs>
            </a:gsLst>
            <a:lin ang="16200000" scaled="1"/>
            <a:tileRect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kumimoji="0" lang="en-A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Understanding what I want</a:t>
            </a:r>
            <a:r>
              <a:rPr kumimoji="0" lang="en-AU" sz="2000" b="1" i="0" u="none" strike="noStrike" kern="0" cap="none" spc="0" normalizeH="0" noProof="0" dirty="0" smtClean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 to and should do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8" name="Rounded Rectangle 2"/>
          <p:cNvSpPr/>
          <p:nvPr/>
        </p:nvSpPr>
        <p:spPr bwMode="auto">
          <a:xfrm>
            <a:off x="671550" y="4223180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kumimoji="0" lang="en-AU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2D62"/>
                </a:solidFill>
                <a:effectLst/>
                <a:uLnTx/>
                <a:uFillTx/>
                <a:latin typeface="Arial"/>
                <a:ea typeface="ＭＳ Ｐゴシック"/>
                <a:cs typeface="+mn-cs"/>
              </a:rPr>
              <a:t>Understanding How to measure what I am doing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19" name="Rounded Rectangle 2"/>
          <p:cNvSpPr/>
          <p:nvPr/>
        </p:nvSpPr>
        <p:spPr bwMode="auto">
          <a:xfrm>
            <a:off x="3632978" y="2961994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lang="en-AU" sz="2000" b="1" kern="0" dirty="0" smtClean="0">
                <a:solidFill>
                  <a:srgbClr val="002D62"/>
                </a:solidFill>
                <a:latin typeface="Arial"/>
                <a:ea typeface="ＭＳ Ｐゴシック"/>
              </a:rPr>
              <a:t>Evaluate against a clear plan, a baseline or benchmarks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sp>
        <p:nvSpPr>
          <p:cNvPr id="20" name="Rounded Rectangle 2"/>
          <p:cNvSpPr/>
          <p:nvPr/>
        </p:nvSpPr>
        <p:spPr bwMode="auto">
          <a:xfrm>
            <a:off x="6561428" y="2963581"/>
            <a:ext cx="2520280" cy="1260000"/>
          </a:xfrm>
          <a:prstGeom prst="roundRect">
            <a:avLst/>
          </a:prstGeom>
          <a:gradFill rotWithShape="1">
            <a:gsLst>
              <a:gs pos="0">
                <a:srgbClr val="F7F6F2">
                  <a:shade val="51000"/>
                  <a:satMod val="130000"/>
                </a:srgbClr>
              </a:gs>
              <a:gs pos="80000">
                <a:srgbClr val="F7F6F2">
                  <a:shade val="93000"/>
                  <a:satMod val="130000"/>
                </a:srgbClr>
              </a:gs>
              <a:gs pos="100000">
                <a:srgbClr val="F7F6F2">
                  <a:shade val="94000"/>
                  <a:satMod val="135000"/>
                </a:srgbClr>
              </a:gs>
            </a:gsLst>
            <a:lin ang="16200000" scaled="0"/>
          </a:gra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anchor="ctr" anchorCtr="1">
            <a:noAutofit/>
          </a:bodyPr>
          <a:lstStyle/>
          <a:p>
            <a:pPr marR="0" lvl="0" indent="3175" algn="ctr" defTabSz="91440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ct val="30000"/>
              </a:spcAft>
              <a:buClr>
                <a:srgbClr val="B2BB1E"/>
              </a:buClr>
              <a:buSzTx/>
              <a:buFontTx/>
              <a:buNone/>
              <a:tabLst/>
              <a:defRPr/>
            </a:pPr>
            <a:r>
              <a:rPr lang="en-AU" sz="2000" b="1" kern="0" noProof="0" dirty="0" smtClean="0">
                <a:solidFill>
                  <a:srgbClr val="002D62"/>
                </a:solidFill>
                <a:latin typeface="Arial"/>
                <a:ea typeface="ＭＳ Ｐゴシック"/>
              </a:rPr>
              <a:t>Communicate; improve; refocus</a:t>
            </a:r>
            <a:endParaRPr kumimoji="0" lang="en-AU" sz="2000" b="1" i="0" u="none" strike="noStrike" kern="0" cap="none" spc="0" normalizeH="0" baseline="0" noProof="0" dirty="0">
              <a:ln>
                <a:noFill/>
              </a:ln>
              <a:solidFill>
                <a:srgbClr val="002D62"/>
              </a:solidFill>
              <a:effectLst/>
              <a:uLnTx/>
              <a:uFillTx/>
              <a:latin typeface="Arial"/>
              <a:ea typeface="ＭＳ Ｐゴシック"/>
              <a:cs typeface="+mn-cs"/>
            </a:endParaRPr>
          </a:p>
        </p:txBody>
      </p:sp>
      <p:cxnSp>
        <p:nvCxnSpPr>
          <p:cNvPr id="22" name="Elbow Connector 21"/>
          <p:cNvCxnSpPr>
            <a:stCxn id="13" idx="3"/>
            <a:endCxn id="19" idx="1"/>
          </p:cNvCxnSpPr>
          <p:nvPr/>
        </p:nvCxnSpPr>
        <p:spPr bwMode="auto">
          <a:xfrm>
            <a:off x="3191830" y="2330808"/>
            <a:ext cx="441148" cy="1261186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Elbow Connector 24"/>
          <p:cNvCxnSpPr>
            <a:stCxn id="18" idx="3"/>
            <a:endCxn id="19" idx="1"/>
          </p:cNvCxnSpPr>
          <p:nvPr/>
        </p:nvCxnSpPr>
        <p:spPr bwMode="auto">
          <a:xfrm flipV="1">
            <a:off x="3191830" y="3591994"/>
            <a:ext cx="441148" cy="1261186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Elbow Connector 26"/>
          <p:cNvCxnSpPr>
            <a:stCxn id="19" idx="3"/>
            <a:endCxn id="20" idx="1"/>
          </p:cNvCxnSpPr>
          <p:nvPr/>
        </p:nvCxnSpPr>
        <p:spPr bwMode="auto">
          <a:xfrm>
            <a:off x="6153258" y="3591994"/>
            <a:ext cx="408170" cy="1587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xmlns="" val="230232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Diagram 12"/>
          <p:cNvGraphicFramePr/>
          <p:nvPr>
            <p:extLst>
              <p:ext uri="{D42A27DB-BD31-4B8C-83A1-F6EECF244321}">
                <p14:modId xmlns:p14="http://schemas.microsoft.com/office/powerpoint/2010/main" xmlns="" val="1828981898"/>
              </p:ext>
            </p:extLst>
          </p:nvPr>
        </p:nvGraphicFramePr>
        <p:xfrm>
          <a:off x="272480" y="836712"/>
          <a:ext cx="936104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71CE4B-FE26-4252-A564-92AA394E96FF}" type="slidenum">
              <a:rPr lang="en-AU" smtClean="0"/>
              <a:pPr/>
              <a:t>9</a:t>
            </a:fld>
            <a:endParaRPr lang="en-AU" dirty="0"/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38158" y="125998"/>
            <a:ext cx="9144064" cy="566698"/>
          </a:xfrm>
          <a:prstGeom prst="rect">
            <a:avLst/>
          </a:prstGeom>
        </p:spPr>
        <p:txBody>
          <a:bodyPr lIns="0"/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20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charset="0"/>
                <a:ea typeface="ＭＳ Ｐゴシック" pitchFamily="84" charset="-128"/>
              </a:defRPr>
            </a:lvl9pPr>
          </a:lstStyle>
          <a:p>
            <a:r>
              <a:rPr lang="en-AU" dirty="0" smtClean="0"/>
              <a:t>The vicious cycle that results from a lack of focus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xmlns="" val="985556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3" grpId="0">
        <p:bldAsOne/>
      </p:bldGraphic>
    </p:bldLst>
  </p:timing>
</p:sld>
</file>

<file path=ppt/theme/theme1.xml><?xml version="1.0" encoding="utf-8"?>
<a:theme xmlns:a="http://schemas.openxmlformats.org/drawingml/2006/main" name="110803 SVA Consulting template">
  <a:themeElements>
    <a:clrScheme name="SVA Consulting">
      <a:dk1>
        <a:srgbClr val="002D62"/>
      </a:dk1>
      <a:lt1>
        <a:srgbClr val="F2F0E9"/>
      </a:lt1>
      <a:dk2>
        <a:srgbClr val="002D62"/>
      </a:dk2>
      <a:lt2>
        <a:srgbClr val="2D2015"/>
      </a:lt2>
      <a:accent1>
        <a:srgbClr val="B2BB1E"/>
      </a:accent1>
      <a:accent2>
        <a:srgbClr val="BDB58C"/>
      </a:accent2>
      <a:accent3>
        <a:srgbClr val="695E49"/>
      </a:accent3>
      <a:accent4>
        <a:srgbClr val="7FA1B6"/>
      </a:accent4>
      <a:accent5>
        <a:srgbClr val="D59F0F"/>
      </a:accent5>
      <a:accent6>
        <a:srgbClr val="917578"/>
      </a:accent6>
      <a:hlink>
        <a:srgbClr val="7FA1B6"/>
      </a:hlink>
      <a:folHlink>
        <a:srgbClr val="D59F0F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rtlCol="0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bg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Office Theme 1">
        <a:dk1>
          <a:srgbClr val="002D62"/>
        </a:dk1>
        <a:lt1>
          <a:srgbClr val="F2F0E9"/>
        </a:lt1>
        <a:dk2>
          <a:srgbClr val="002D62"/>
        </a:dk2>
        <a:lt2>
          <a:srgbClr val="2D2015"/>
        </a:lt2>
        <a:accent1>
          <a:srgbClr val="B2BB1E"/>
        </a:accent1>
        <a:accent2>
          <a:srgbClr val="BDB58C"/>
        </a:accent2>
        <a:accent3>
          <a:srgbClr val="F7F6F2"/>
        </a:accent3>
        <a:accent4>
          <a:srgbClr val="002553"/>
        </a:accent4>
        <a:accent5>
          <a:srgbClr val="D5DAAB"/>
        </a:accent5>
        <a:accent6>
          <a:srgbClr val="ABA47E"/>
        </a:accent6>
        <a:hlink>
          <a:srgbClr val="7FA1B6"/>
        </a:hlink>
        <a:folHlink>
          <a:srgbClr val="D59F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SVA Consulting template V3 (3)">
  <a:themeElements>
    <a:clrScheme name="SVA Consulting template V3 (3) 1">
      <a:dk1>
        <a:srgbClr val="002D62"/>
      </a:dk1>
      <a:lt1>
        <a:srgbClr val="F2F0E9"/>
      </a:lt1>
      <a:dk2>
        <a:srgbClr val="002D62"/>
      </a:dk2>
      <a:lt2>
        <a:srgbClr val="2D2015"/>
      </a:lt2>
      <a:accent1>
        <a:srgbClr val="B2BB1E"/>
      </a:accent1>
      <a:accent2>
        <a:srgbClr val="BDB58C"/>
      </a:accent2>
      <a:accent3>
        <a:srgbClr val="F7F6F2"/>
      </a:accent3>
      <a:accent4>
        <a:srgbClr val="002553"/>
      </a:accent4>
      <a:accent5>
        <a:srgbClr val="D5DAAB"/>
      </a:accent5>
      <a:accent6>
        <a:srgbClr val="ABA47E"/>
      </a:accent6>
      <a:hlink>
        <a:srgbClr val="7FA1B6"/>
      </a:hlink>
      <a:folHlink>
        <a:srgbClr val="D59F0F"/>
      </a:folHlink>
    </a:clrScheme>
    <a:fontScheme name="SVA Consulting template V3 (3)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AU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34" charset="-128"/>
          </a:defRPr>
        </a:defPPr>
      </a:lstStyle>
    </a:lnDef>
  </a:objectDefaults>
  <a:extraClrSchemeLst>
    <a:extraClrScheme>
      <a:clrScheme name="SVA Consulting template V3 (3) 1">
        <a:dk1>
          <a:srgbClr val="002D62"/>
        </a:dk1>
        <a:lt1>
          <a:srgbClr val="F2F0E9"/>
        </a:lt1>
        <a:dk2>
          <a:srgbClr val="002D62"/>
        </a:dk2>
        <a:lt2>
          <a:srgbClr val="2D2015"/>
        </a:lt2>
        <a:accent1>
          <a:srgbClr val="B2BB1E"/>
        </a:accent1>
        <a:accent2>
          <a:srgbClr val="BDB58C"/>
        </a:accent2>
        <a:accent3>
          <a:srgbClr val="F7F6F2"/>
        </a:accent3>
        <a:accent4>
          <a:srgbClr val="002553"/>
        </a:accent4>
        <a:accent5>
          <a:srgbClr val="D5DAAB"/>
        </a:accent5>
        <a:accent6>
          <a:srgbClr val="ABA47E"/>
        </a:accent6>
        <a:hlink>
          <a:srgbClr val="7FA1B6"/>
        </a:hlink>
        <a:folHlink>
          <a:srgbClr val="D59F0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VA Consulting">
    <a:dk1>
      <a:srgbClr val="002D62"/>
    </a:dk1>
    <a:lt1>
      <a:srgbClr val="F2F0E9"/>
    </a:lt1>
    <a:dk2>
      <a:srgbClr val="002D62"/>
    </a:dk2>
    <a:lt2>
      <a:srgbClr val="2D2015"/>
    </a:lt2>
    <a:accent1>
      <a:srgbClr val="B2BB1E"/>
    </a:accent1>
    <a:accent2>
      <a:srgbClr val="BDB58C"/>
    </a:accent2>
    <a:accent3>
      <a:srgbClr val="695E49"/>
    </a:accent3>
    <a:accent4>
      <a:srgbClr val="7FA1B6"/>
    </a:accent4>
    <a:accent5>
      <a:srgbClr val="D59F0F"/>
    </a:accent5>
    <a:accent6>
      <a:srgbClr val="917578"/>
    </a:accent6>
    <a:hlink>
      <a:srgbClr val="7FA1B6"/>
    </a:hlink>
    <a:folHlink>
      <a:srgbClr val="D59F0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110803 SVA Consulting template</Template>
  <TotalTime>3388</TotalTime>
  <Words>2210</Words>
  <Application>Microsoft Office PowerPoint</Application>
  <PresentationFormat>A4 Paper (210x297 mm)</PresentationFormat>
  <Paragraphs>347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110803 SVA Consulting template</vt:lpstr>
      <vt:lpstr>1_SVA Consulting template V3 (3)</vt:lpstr>
      <vt:lpstr>Using program logic and the “Golden Thread” to determine what you should be evaluating</vt:lpstr>
      <vt:lpstr>Social Venture Australia Consulting</vt:lpstr>
      <vt:lpstr>Ultimate outcome</vt:lpstr>
      <vt:lpstr>The virtuous gearbox</vt:lpstr>
      <vt:lpstr>Measurement vs. Evaluation</vt:lpstr>
      <vt:lpstr>Elements in effective M&amp;E</vt:lpstr>
      <vt:lpstr>Why it is hard: common issues for non-profits</vt:lpstr>
      <vt:lpstr>Elements in effective M&amp;E</vt:lpstr>
      <vt:lpstr>Slide 9</vt:lpstr>
      <vt:lpstr>Slide 10</vt:lpstr>
      <vt:lpstr>Clarify your purpose</vt:lpstr>
      <vt:lpstr>Programs are really complex….</vt:lpstr>
      <vt:lpstr>Focus on the critical outcomes</vt:lpstr>
      <vt:lpstr>Leading to the “Golden Thread”</vt:lpstr>
      <vt:lpstr>Prioritise your programs: similar criteria</vt:lpstr>
      <vt:lpstr>Elements in effective M&amp;E</vt:lpstr>
      <vt:lpstr>Slide 17</vt:lpstr>
      <vt:lpstr>Slide 18</vt:lpstr>
      <vt:lpstr>Slide 19</vt:lpstr>
      <vt:lpstr>Program logic: This is what happens</vt:lpstr>
      <vt:lpstr>We need to show that “this leads to this leads to this”</vt:lpstr>
      <vt:lpstr>Slide 22</vt:lpstr>
      <vt:lpstr>Slide 23</vt:lpstr>
      <vt:lpstr>Elements in effective M&amp;E</vt:lpstr>
      <vt:lpstr>Slide 25</vt:lpstr>
      <vt:lpstr>Slide 26</vt:lpstr>
      <vt:lpstr>Slide 27</vt:lpstr>
      <vt:lpstr>Slide 28</vt:lpstr>
      <vt:lpstr>Slide 29</vt:lpstr>
      <vt:lpstr>Takeaways</vt:lpstr>
    </vt:vector>
  </TitlesOfParts>
  <Company>SVA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 Eginton</dc:creator>
  <cp:lastModifiedBy>system administrator</cp:lastModifiedBy>
  <cp:revision>277</cp:revision>
  <cp:lastPrinted>2011-09-01T23:14:08Z</cp:lastPrinted>
  <dcterms:created xsi:type="dcterms:W3CDTF">2011-08-09T22:38:59Z</dcterms:created>
  <dcterms:modified xsi:type="dcterms:W3CDTF">2011-09-02T00:53:10Z</dcterms:modified>
</cp:coreProperties>
</file>